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imo Bold" charset="1" panose="020B0704020202020204"/>
      <p:regular r:id="rId24"/>
    </p:embeddedFont>
    <p:embeddedFont>
      <p:font typeface="Source Sans Pro Bold" charset="1" panose="020B0703030403020204"/>
      <p:regular r:id="rId26"/>
    </p:embeddedFont>
    <p:embeddedFont>
      <p:font typeface="Arimo" charset="1" panose="020B0604020202020204"/>
      <p:regular r:id="rId28"/>
    </p:embeddedFont>
    <p:embeddedFont>
      <p:font typeface="Source Sans Pro" charset="1" panose="020B0503030403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notesSlides/notesSlide2.xml" Type="http://schemas.openxmlformats.org/officeDocument/2006/relationships/notesSlide"/><Relationship Id="rId26" Target="fonts/font26.fntdata" Type="http://schemas.openxmlformats.org/officeDocument/2006/relationships/font"/><Relationship Id="rId27" Target="notesSlides/notesSlide3.xml" Type="http://schemas.openxmlformats.org/officeDocument/2006/relationships/notesSlide"/><Relationship Id="rId28" Target="fonts/font28.fntdata" Type="http://schemas.openxmlformats.org/officeDocument/2006/relationships/font"/><Relationship Id="rId29" Target="notesSlides/notesSlide4.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5.xml" Type="http://schemas.openxmlformats.org/officeDocument/2006/relationships/notesSlide"/><Relationship Id="rId32" Target="notesSlides/notesSlide6.xml" Type="http://schemas.openxmlformats.org/officeDocument/2006/relationships/notesSlide"/><Relationship Id="rId33" Target="notesSlides/notesSlide7.xml" Type="http://schemas.openxmlformats.org/officeDocument/2006/relationships/notesSlide"/><Relationship Id="rId34" Target="notesSlides/notesSlide8.xml" Type="http://schemas.openxmlformats.org/officeDocument/2006/relationships/notesSlide"/><Relationship Id="rId35" Target="notesSlides/notesSlide9.xml" Type="http://schemas.openxmlformats.org/officeDocument/2006/relationships/notesSlide"/><Relationship Id="rId36" Target="notesSlides/notesSlide10.xml" Type="http://schemas.openxmlformats.org/officeDocument/2006/relationships/notesSlide"/><Relationship Id="rId37" Target="notesSlides/notesSlide11.xml" Type="http://schemas.openxmlformats.org/officeDocument/2006/relationships/notesSlide"/><Relationship Id="rId38" Target="notesSlides/notesSlide12.xml" Type="http://schemas.openxmlformats.org/officeDocument/2006/relationships/notesSlide"/><Relationship Id="rId39" Target="notesSlides/notesSlide13.xml" Type="http://schemas.openxmlformats.org/officeDocument/2006/relationships/notesSlide"/><Relationship Id="rId4" Target="theme/theme1.xml" Type="http://schemas.openxmlformats.org/officeDocument/2006/relationships/theme"/><Relationship Id="rId40" Target="notesSlides/notesSlide14.xml" Type="http://schemas.openxmlformats.org/officeDocument/2006/relationships/notesSlide"/><Relationship Id="rId41" Target="notesSlides/notesSlide15.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notesSlides/notesSlide9.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934342" y="2805708"/>
            <a:ext cx="4198739" cy="3974455"/>
          </a:xfrm>
          <a:custGeom>
            <a:avLst/>
            <a:gdLst/>
            <a:ahLst/>
            <a:cxnLst/>
            <a:rect r="r" b="b" t="t" l="l"/>
            <a:pathLst>
              <a:path h="3974455" w="4198739">
                <a:moveTo>
                  <a:pt x="0" y="0"/>
                </a:moveTo>
                <a:lnTo>
                  <a:pt x="4198739" y="0"/>
                </a:lnTo>
                <a:lnTo>
                  <a:pt x="4198739" y="3974454"/>
                </a:lnTo>
                <a:lnTo>
                  <a:pt x="0" y="3974454"/>
                </a:lnTo>
                <a:lnTo>
                  <a:pt x="0" y="0"/>
                </a:lnTo>
                <a:close/>
              </a:path>
            </a:pathLst>
          </a:custGeom>
          <a:blipFill>
            <a:blip r:embed="rId3"/>
            <a:stretch>
              <a:fillRect l="-53" t="0" r="-53" b="0"/>
            </a:stretch>
          </a:blipFill>
        </p:spPr>
      </p:sp>
      <p:grpSp>
        <p:nvGrpSpPr>
          <p:cNvPr name="Group 7" id="7"/>
          <p:cNvGrpSpPr/>
          <p:nvPr/>
        </p:nvGrpSpPr>
        <p:grpSpPr>
          <a:xfrm rot="0">
            <a:off x="7030640" y="2780705"/>
            <a:ext cx="10332392" cy="5631061"/>
            <a:chOff x="0" y="0"/>
            <a:chExt cx="13776523" cy="7508082"/>
          </a:xfrm>
        </p:grpSpPr>
        <p:sp>
          <p:nvSpPr>
            <p:cNvPr name="Freeform 8" id="8"/>
            <p:cNvSpPr/>
            <p:nvPr/>
          </p:nvSpPr>
          <p:spPr>
            <a:xfrm flipH="false" flipV="false" rot="0">
              <a:off x="0" y="0"/>
              <a:ext cx="13776523" cy="7508082"/>
            </a:xfrm>
            <a:custGeom>
              <a:avLst/>
              <a:gdLst/>
              <a:ahLst/>
              <a:cxnLst/>
              <a:rect r="r" b="b" t="t" l="l"/>
              <a:pathLst>
                <a:path h="7508082" w="13776523">
                  <a:moveTo>
                    <a:pt x="0" y="0"/>
                  </a:moveTo>
                  <a:lnTo>
                    <a:pt x="13776523" y="0"/>
                  </a:lnTo>
                  <a:lnTo>
                    <a:pt x="13776523" y="7508082"/>
                  </a:lnTo>
                  <a:lnTo>
                    <a:pt x="0" y="7508082"/>
                  </a:lnTo>
                  <a:close/>
                </a:path>
              </a:pathLst>
            </a:custGeom>
            <a:solidFill>
              <a:srgbClr val="000000">
                <a:alpha val="0"/>
              </a:srgbClr>
            </a:solidFill>
          </p:spPr>
        </p:sp>
        <p:sp>
          <p:nvSpPr>
            <p:cNvPr name="TextBox 9" id="9"/>
            <p:cNvSpPr txBox="true"/>
            <p:nvPr/>
          </p:nvSpPr>
          <p:spPr>
            <a:xfrm>
              <a:off x="0" y="-104775"/>
              <a:ext cx="13776523" cy="7612857"/>
            </a:xfrm>
            <a:prstGeom prst="rect">
              <a:avLst/>
            </a:prstGeom>
          </p:spPr>
          <p:txBody>
            <a:bodyPr anchor="t" rtlCol="false" tIns="0" lIns="0" bIns="0" rIns="0"/>
            <a:lstStyle/>
            <a:p>
              <a:pPr algn="l">
                <a:lnSpc>
                  <a:spcPts val="14750"/>
                </a:lnSpc>
              </a:pPr>
              <a:r>
                <a:rPr lang="en-US" sz="11812" b="true">
                  <a:solidFill>
                    <a:srgbClr val="F98AC7"/>
                  </a:solidFill>
                  <a:latin typeface="Arimo Bold"/>
                  <a:ea typeface="Arimo Bold"/>
                  <a:cs typeface="Arimo Bold"/>
                  <a:sym typeface="Arimo Bold"/>
                </a:rPr>
                <a:t>Discover the Magic of MALI TRACK.</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992238" y="2302222"/>
            <a:ext cx="9404002" cy="885974"/>
            <a:chOff x="0" y="0"/>
            <a:chExt cx="12538670" cy="1181298"/>
          </a:xfrm>
        </p:grpSpPr>
        <p:sp>
          <p:nvSpPr>
            <p:cNvPr name="Freeform 7" id="7"/>
            <p:cNvSpPr/>
            <p:nvPr/>
          </p:nvSpPr>
          <p:spPr>
            <a:xfrm flipH="false" flipV="false" rot="0">
              <a:off x="0" y="0"/>
              <a:ext cx="12538670" cy="1181298"/>
            </a:xfrm>
            <a:custGeom>
              <a:avLst/>
              <a:gdLst/>
              <a:ahLst/>
              <a:cxnLst/>
              <a:rect r="r" b="b" t="t" l="l"/>
              <a:pathLst>
                <a:path h="1181298" w="12538670">
                  <a:moveTo>
                    <a:pt x="0" y="0"/>
                  </a:moveTo>
                  <a:lnTo>
                    <a:pt x="12538670" y="0"/>
                  </a:lnTo>
                  <a:lnTo>
                    <a:pt x="12538670" y="1181298"/>
                  </a:lnTo>
                  <a:lnTo>
                    <a:pt x="0" y="1181298"/>
                  </a:lnTo>
                  <a:close/>
                </a:path>
              </a:pathLst>
            </a:custGeom>
            <a:solidFill>
              <a:srgbClr val="000000">
                <a:alpha val="0"/>
              </a:srgbClr>
            </a:solidFill>
          </p:spPr>
        </p:sp>
        <p:sp>
          <p:nvSpPr>
            <p:cNvPr name="TextBox 8" id="8"/>
            <p:cNvSpPr txBox="true"/>
            <p:nvPr/>
          </p:nvSpPr>
          <p:spPr>
            <a:xfrm>
              <a:off x="0" y="-57150"/>
              <a:ext cx="12538670" cy="1238448"/>
            </a:xfrm>
            <a:prstGeom prst="rect">
              <a:avLst/>
            </a:prstGeom>
          </p:spPr>
          <p:txBody>
            <a:bodyPr anchor="t" rtlCol="false" tIns="0" lIns="0" bIns="0" rIns="0"/>
            <a:lstStyle/>
            <a:p>
              <a:pPr algn="l">
                <a:lnSpc>
                  <a:spcPts val="6937"/>
                </a:lnSpc>
              </a:pPr>
              <a:r>
                <a:rPr lang="en-US" sz="5562" b="true">
                  <a:solidFill>
                    <a:srgbClr val="F98AC7"/>
                  </a:solidFill>
                  <a:latin typeface="Arimo Bold"/>
                  <a:ea typeface="Arimo Bold"/>
                  <a:cs typeface="Arimo Bold"/>
                  <a:sym typeface="Arimo Bold"/>
                </a:rPr>
                <a:t>Freemium Business Model.</a:t>
              </a:r>
            </a:p>
          </p:txBody>
        </p:sp>
      </p:grpSp>
      <p:sp>
        <p:nvSpPr>
          <p:cNvPr name="Freeform 9" id="9" descr="preencoded.png"/>
          <p:cNvSpPr/>
          <p:nvPr/>
        </p:nvSpPr>
        <p:spPr>
          <a:xfrm flipH="false" flipV="false" rot="0">
            <a:off x="992238" y="3755231"/>
            <a:ext cx="3810000" cy="2354759"/>
          </a:xfrm>
          <a:custGeom>
            <a:avLst/>
            <a:gdLst/>
            <a:ahLst/>
            <a:cxnLst/>
            <a:rect r="r" b="b" t="t" l="l"/>
            <a:pathLst>
              <a:path h="2354759" w="3810000">
                <a:moveTo>
                  <a:pt x="0" y="0"/>
                </a:moveTo>
                <a:lnTo>
                  <a:pt x="3810000" y="0"/>
                </a:lnTo>
                <a:lnTo>
                  <a:pt x="3810000" y="2354759"/>
                </a:lnTo>
                <a:lnTo>
                  <a:pt x="0" y="2354759"/>
                </a:lnTo>
                <a:lnTo>
                  <a:pt x="0" y="0"/>
                </a:lnTo>
                <a:close/>
              </a:path>
            </a:pathLst>
          </a:custGeom>
          <a:blipFill>
            <a:blip r:embed="rId3"/>
            <a:stretch>
              <a:fillRect l="-44" t="0" r="-44" b="0"/>
            </a:stretch>
          </a:blipFill>
        </p:spPr>
      </p:sp>
      <p:grpSp>
        <p:nvGrpSpPr>
          <p:cNvPr name="Group 10" id="10"/>
          <p:cNvGrpSpPr/>
          <p:nvPr/>
        </p:nvGrpSpPr>
        <p:grpSpPr>
          <a:xfrm rot="0">
            <a:off x="992238" y="6464350"/>
            <a:ext cx="3544044" cy="442912"/>
            <a:chOff x="0" y="0"/>
            <a:chExt cx="4725392" cy="590550"/>
          </a:xfrm>
        </p:grpSpPr>
        <p:sp>
          <p:nvSpPr>
            <p:cNvPr name="Freeform 11" id="1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2" id="12"/>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User Base</a:t>
              </a:r>
            </a:p>
          </p:txBody>
        </p:sp>
      </p:grpSp>
      <p:grpSp>
        <p:nvGrpSpPr>
          <p:cNvPr name="Group 13" id="13"/>
          <p:cNvGrpSpPr/>
          <p:nvPr/>
        </p:nvGrpSpPr>
        <p:grpSpPr>
          <a:xfrm rot="0">
            <a:off x="992238" y="7077372"/>
            <a:ext cx="3810000" cy="907256"/>
            <a:chOff x="0" y="0"/>
            <a:chExt cx="5080000" cy="1209675"/>
          </a:xfrm>
        </p:grpSpPr>
        <p:sp>
          <p:nvSpPr>
            <p:cNvPr name="Freeform 14" id="14"/>
            <p:cNvSpPr/>
            <p:nvPr/>
          </p:nvSpPr>
          <p:spPr>
            <a:xfrm flipH="false" flipV="false" rot="0">
              <a:off x="0" y="0"/>
              <a:ext cx="5080000" cy="1209675"/>
            </a:xfrm>
            <a:custGeom>
              <a:avLst/>
              <a:gdLst/>
              <a:ahLst/>
              <a:cxnLst/>
              <a:rect r="r" b="b" t="t" l="l"/>
              <a:pathLst>
                <a:path h="1209675" w="5080000">
                  <a:moveTo>
                    <a:pt x="0" y="0"/>
                  </a:moveTo>
                  <a:lnTo>
                    <a:pt x="5080000" y="0"/>
                  </a:lnTo>
                  <a:lnTo>
                    <a:pt x="5080000" y="1209675"/>
                  </a:lnTo>
                  <a:lnTo>
                    <a:pt x="0" y="1209675"/>
                  </a:lnTo>
                  <a:close/>
                </a:path>
              </a:pathLst>
            </a:custGeom>
            <a:solidFill>
              <a:srgbClr val="000000">
                <a:alpha val="0"/>
              </a:srgbClr>
            </a:solidFill>
          </p:spPr>
        </p:sp>
        <p:sp>
          <p:nvSpPr>
            <p:cNvPr name="TextBox 15" id="15"/>
            <p:cNvSpPr txBox="true"/>
            <p:nvPr/>
          </p:nvSpPr>
          <p:spPr>
            <a:xfrm>
              <a:off x="0" y="-95250"/>
              <a:ext cx="5080000" cy="1304925"/>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100,000 users in year one, with 10,000 premium subscribers</a:t>
              </a:r>
            </a:p>
          </p:txBody>
        </p:sp>
      </p:grpSp>
      <p:sp>
        <p:nvSpPr>
          <p:cNvPr name="Freeform 16" id="16" descr="preencoded.png"/>
          <p:cNvSpPr/>
          <p:nvPr/>
        </p:nvSpPr>
        <p:spPr>
          <a:xfrm flipH="false" flipV="false" rot="0">
            <a:off x="5156598" y="3755231"/>
            <a:ext cx="3810149" cy="2354759"/>
          </a:xfrm>
          <a:custGeom>
            <a:avLst/>
            <a:gdLst/>
            <a:ahLst/>
            <a:cxnLst/>
            <a:rect r="r" b="b" t="t" l="l"/>
            <a:pathLst>
              <a:path h="2354759" w="3810149">
                <a:moveTo>
                  <a:pt x="0" y="0"/>
                </a:moveTo>
                <a:lnTo>
                  <a:pt x="3810148" y="0"/>
                </a:lnTo>
                <a:lnTo>
                  <a:pt x="3810148" y="2354759"/>
                </a:lnTo>
                <a:lnTo>
                  <a:pt x="0" y="2354759"/>
                </a:lnTo>
                <a:lnTo>
                  <a:pt x="0" y="0"/>
                </a:lnTo>
                <a:close/>
              </a:path>
            </a:pathLst>
          </a:custGeom>
          <a:blipFill>
            <a:blip r:embed="rId4"/>
            <a:stretch>
              <a:fillRect l="-42" t="0" r="-42" b="0"/>
            </a:stretch>
          </a:blipFill>
        </p:spPr>
      </p:sp>
      <p:grpSp>
        <p:nvGrpSpPr>
          <p:cNvPr name="Group 17" id="17"/>
          <p:cNvGrpSpPr/>
          <p:nvPr/>
        </p:nvGrpSpPr>
        <p:grpSpPr>
          <a:xfrm rot="0">
            <a:off x="5156598" y="6464350"/>
            <a:ext cx="3544044" cy="442912"/>
            <a:chOff x="0" y="0"/>
            <a:chExt cx="4725392" cy="590550"/>
          </a:xfrm>
        </p:grpSpPr>
        <p:sp>
          <p:nvSpPr>
            <p:cNvPr name="Freeform 18" id="1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9" id="19"/>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Pricing</a:t>
              </a:r>
            </a:p>
          </p:txBody>
        </p:sp>
      </p:grpSp>
      <p:grpSp>
        <p:nvGrpSpPr>
          <p:cNvPr name="Group 20" id="20"/>
          <p:cNvGrpSpPr/>
          <p:nvPr/>
        </p:nvGrpSpPr>
        <p:grpSpPr>
          <a:xfrm rot="0">
            <a:off x="5156598" y="7077372"/>
            <a:ext cx="3810149" cy="907256"/>
            <a:chOff x="0" y="0"/>
            <a:chExt cx="5080198" cy="1209675"/>
          </a:xfrm>
        </p:grpSpPr>
        <p:sp>
          <p:nvSpPr>
            <p:cNvPr name="Freeform 21" id="21"/>
            <p:cNvSpPr/>
            <p:nvPr/>
          </p:nvSpPr>
          <p:spPr>
            <a:xfrm flipH="false" flipV="false" rot="0">
              <a:off x="0" y="0"/>
              <a:ext cx="5080198" cy="1209675"/>
            </a:xfrm>
            <a:custGeom>
              <a:avLst/>
              <a:gdLst/>
              <a:ahLst/>
              <a:cxnLst/>
              <a:rect r="r" b="b" t="t" l="l"/>
              <a:pathLst>
                <a:path h="1209675" w="5080198">
                  <a:moveTo>
                    <a:pt x="0" y="0"/>
                  </a:moveTo>
                  <a:lnTo>
                    <a:pt x="5080198" y="0"/>
                  </a:lnTo>
                  <a:lnTo>
                    <a:pt x="5080198" y="1209675"/>
                  </a:lnTo>
                  <a:lnTo>
                    <a:pt x="0" y="1209675"/>
                  </a:lnTo>
                  <a:close/>
                </a:path>
              </a:pathLst>
            </a:custGeom>
            <a:solidFill>
              <a:srgbClr val="000000">
                <a:alpha val="0"/>
              </a:srgbClr>
            </a:solidFill>
          </p:spPr>
        </p:sp>
        <p:sp>
          <p:nvSpPr>
            <p:cNvPr name="TextBox 22" id="22"/>
            <p:cNvSpPr txBox="true"/>
            <p:nvPr/>
          </p:nvSpPr>
          <p:spPr>
            <a:xfrm>
              <a:off x="0" y="-95250"/>
              <a:ext cx="5080198" cy="1304925"/>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$5 monthly subscription fee per premium user</a:t>
              </a:r>
            </a:p>
          </p:txBody>
        </p:sp>
      </p:grpSp>
      <p:sp>
        <p:nvSpPr>
          <p:cNvPr name="Freeform 23" id="23" descr="preencoded.png"/>
          <p:cNvSpPr/>
          <p:nvPr/>
        </p:nvSpPr>
        <p:spPr>
          <a:xfrm flipH="false" flipV="false" rot="0">
            <a:off x="9321105" y="3755231"/>
            <a:ext cx="3810149" cy="2354759"/>
          </a:xfrm>
          <a:custGeom>
            <a:avLst/>
            <a:gdLst/>
            <a:ahLst/>
            <a:cxnLst/>
            <a:rect r="r" b="b" t="t" l="l"/>
            <a:pathLst>
              <a:path h="2354759" w="3810149">
                <a:moveTo>
                  <a:pt x="0" y="0"/>
                </a:moveTo>
                <a:lnTo>
                  <a:pt x="3810149" y="0"/>
                </a:lnTo>
                <a:lnTo>
                  <a:pt x="3810149" y="2354759"/>
                </a:lnTo>
                <a:lnTo>
                  <a:pt x="0" y="2354759"/>
                </a:lnTo>
                <a:lnTo>
                  <a:pt x="0" y="0"/>
                </a:lnTo>
                <a:close/>
              </a:path>
            </a:pathLst>
          </a:custGeom>
          <a:blipFill>
            <a:blip r:embed="rId5"/>
            <a:stretch>
              <a:fillRect l="-42" t="0" r="-42" b="0"/>
            </a:stretch>
          </a:blipFill>
        </p:spPr>
      </p:sp>
      <p:grpSp>
        <p:nvGrpSpPr>
          <p:cNvPr name="Group 24" id="24"/>
          <p:cNvGrpSpPr/>
          <p:nvPr/>
        </p:nvGrpSpPr>
        <p:grpSpPr>
          <a:xfrm rot="0">
            <a:off x="9321105" y="6464350"/>
            <a:ext cx="3544044" cy="442912"/>
            <a:chOff x="0" y="0"/>
            <a:chExt cx="4725392" cy="590550"/>
          </a:xfrm>
        </p:grpSpPr>
        <p:sp>
          <p:nvSpPr>
            <p:cNvPr name="Freeform 25" id="25"/>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6" id="26"/>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Annual Revenue</a:t>
              </a:r>
            </a:p>
          </p:txBody>
        </p:sp>
      </p:grpSp>
      <p:grpSp>
        <p:nvGrpSpPr>
          <p:cNvPr name="Group 27" id="27"/>
          <p:cNvGrpSpPr/>
          <p:nvPr/>
        </p:nvGrpSpPr>
        <p:grpSpPr>
          <a:xfrm rot="0">
            <a:off x="9321105" y="7077372"/>
            <a:ext cx="3810149" cy="907256"/>
            <a:chOff x="0" y="0"/>
            <a:chExt cx="5080198" cy="1209675"/>
          </a:xfrm>
        </p:grpSpPr>
        <p:sp>
          <p:nvSpPr>
            <p:cNvPr name="Freeform 28" id="28"/>
            <p:cNvSpPr/>
            <p:nvPr/>
          </p:nvSpPr>
          <p:spPr>
            <a:xfrm flipH="false" flipV="false" rot="0">
              <a:off x="0" y="0"/>
              <a:ext cx="5080198" cy="1209675"/>
            </a:xfrm>
            <a:custGeom>
              <a:avLst/>
              <a:gdLst/>
              <a:ahLst/>
              <a:cxnLst/>
              <a:rect r="r" b="b" t="t" l="l"/>
              <a:pathLst>
                <a:path h="1209675" w="5080198">
                  <a:moveTo>
                    <a:pt x="0" y="0"/>
                  </a:moveTo>
                  <a:lnTo>
                    <a:pt x="5080198" y="0"/>
                  </a:lnTo>
                  <a:lnTo>
                    <a:pt x="5080198" y="1209675"/>
                  </a:lnTo>
                  <a:lnTo>
                    <a:pt x="0" y="1209675"/>
                  </a:lnTo>
                  <a:close/>
                </a:path>
              </a:pathLst>
            </a:custGeom>
            <a:solidFill>
              <a:srgbClr val="000000">
                <a:alpha val="0"/>
              </a:srgbClr>
            </a:solidFill>
          </p:spPr>
        </p:sp>
        <p:sp>
          <p:nvSpPr>
            <p:cNvPr name="TextBox 29" id="29"/>
            <p:cNvSpPr txBox="true"/>
            <p:nvPr/>
          </p:nvSpPr>
          <p:spPr>
            <a:xfrm>
              <a:off x="0" y="-95250"/>
              <a:ext cx="5080198" cy="1304925"/>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$600,000 from premium subscriptions</a:t>
              </a:r>
            </a:p>
          </p:txBody>
        </p:sp>
      </p:grpSp>
      <p:sp>
        <p:nvSpPr>
          <p:cNvPr name="Freeform 30" id="30" descr="preencoded.png"/>
          <p:cNvSpPr/>
          <p:nvPr/>
        </p:nvSpPr>
        <p:spPr>
          <a:xfrm flipH="false" flipV="false" rot="0">
            <a:off x="13485614" y="3755231"/>
            <a:ext cx="3810149" cy="2354759"/>
          </a:xfrm>
          <a:custGeom>
            <a:avLst/>
            <a:gdLst/>
            <a:ahLst/>
            <a:cxnLst/>
            <a:rect r="r" b="b" t="t" l="l"/>
            <a:pathLst>
              <a:path h="2354759" w="3810149">
                <a:moveTo>
                  <a:pt x="0" y="0"/>
                </a:moveTo>
                <a:lnTo>
                  <a:pt x="3810148" y="0"/>
                </a:lnTo>
                <a:lnTo>
                  <a:pt x="3810148" y="2354759"/>
                </a:lnTo>
                <a:lnTo>
                  <a:pt x="0" y="2354759"/>
                </a:lnTo>
                <a:lnTo>
                  <a:pt x="0" y="0"/>
                </a:lnTo>
                <a:close/>
              </a:path>
            </a:pathLst>
          </a:custGeom>
          <a:blipFill>
            <a:blip r:embed="rId6"/>
            <a:stretch>
              <a:fillRect l="-42" t="0" r="-42" b="0"/>
            </a:stretch>
          </a:blipFill>
        </p:spPr>
      </p:sp>
      <p:grpSp>
        <p:nvGrpSpPr>
          <p:cNvPr name="Group 31" id="31"/>
          <p:cNvGrpSpPr/>
          <p:nvPr/>
        </p:nvGrpSpPr>
        <p:grpSpPr>
          <a:xfrm rot="0">
            <a:off x="13485614" y="6464350"/>
            <a:ext cx="3544044" cy="442912"/>
            <a:chOff x="0" y="0"/>
            <a:chExt cx="4725392" cy="590550"/>
          </a:xfrm>
        </p:grpSpPr>
        <p:sp>
          <p:nvSpPr>
            <p:cNvPr name="Freeform 32" id="3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3" id="33"/>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Costs &amp; Profit</a:t>
              </a:r>
            </a:p>
          </p:txBody>
        </p:sp>
      </p:grpSp>
      <p:grpSp>
        <p:nvGrpSpPr>
          <p:cNvPr name="Group 34" id="34"/>
          <p:cNvGrpSpPr/>
          <p:nvPr/>
        </p:nvGrpSpPr>
        <p:grpSpPr>
          <a:xfrm rot="0">
            <a:off x="13485614" y="7077372"/>
            <a:ext cx="3810149" cy="907256"/>
            <a:chOff x="0" y="0"/>
            <a:chExt cx="5080198" cy="1209675"/>
          </a:xfrm>
        </p:grpSpPr>
        <p:sp>
          <p:nvSpPr>
            <p:cNvPr name="Freeform 35" id="35"/>
            <p:cNvSpPr/>
            <p:nvPr/>
          </p:nvSpPr>
          <p:spPr>
            <a:xfrm flipH="false" flipV="false" rot="0">
              <a:off x="0" y="0"/>
              <a:ext cx="5080198" cy="1209675"/>
            </a:xfrm>
            <a:custGeom>
              <a:avLst/>
              <a:gdLst/>
              <a:ahLst/>
              <a:cxnLst/>
              <a:rect r="r" b="b" t="t" l="l"/>
              <a:pathLst>
                <a:path h="1209675" w="5080198">
                  <a:moveTo>
                    <a:pt x="0" y="0"/>
                  </a:moveTo>
                  <a:lnTo>
                    <a:pt x="5080198" y="0"/>
                  </a:lnTo>
                  <a:lnTo>
                    <a:pt x="5080198" y="1209675"/>
                  </a:lnTo>
                  <a:lnTo>
                    <a:pt x="0" y="1209675"/>
                  </a:lnTo>
                  <a:close/>
                </a:path>
              </a:pathLst>
            </a:custGeom>
            <a:solidFill>
              <a:srgbClr val="000000">
                <a:alpha val="0"/>
              </a:srgbClr>
            </a:solidFill>
          </p:spPr>
        </p:sp>
        <p:sp>
          <p:nvSpPr>
            <p:cNvPr name="TextBox 36" id="36"/>
            <p:cNvSpPr txBox="true"/>
            <p:nvPr/>
          </p:nvSpPr>
          <p:spPr>
            <a:xfrm>
              <a:off x="0" y="-95250"/>
              <a:ext cx="5080198" cy="1304925"/>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$300,000 costs yield $300,000 profit annually</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992238" y="2155180"/>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F98AC7"/>
                  </a:solidFill>
                  <a:latin typeface="Arimo"/>
                  <a:ea typeface="Arimo"/>
                  <a:cs typeface="Arimo"/>
                  <a:sym typeface="Arimo"/>
                </a:rPr>
                <a:t>Go To Market</a:t>
              </a:r>
            </a:p>
          </p:txBody>
        </p:sp>
      </p:grpSp>
      <p:sp>
        <p:nvSpPr>
          <p:cNvPr name="Freeform 9" id="9" descr="preencoded.png"/>
          <p:cNvSpPr/>
          <p:nvPr/>
        </p:nvSpPr>
        <p:spPr>
          <a:xfrm flipH="false" flipV="false" rot="0">
            <a:off x="992238" y="3608189"/>
            <a:ext cx="3810000" cy="2354759"/>
          </a:xfrm>
          <a:custGeom>
            <a:avLst/>
            <a:gdLst/>
            <a:ahLst/>
            <a:cxnLst/>
            <a:rect r="r" b="b" t="t" l="l"/>
            <a:pathLst>
              <a:path h="2354759" w="3810000">
                <a:moveTo>
                  <a:pt x="0" y="0"/>
                </a:moveTo>
                <a:lnTo>
                  <a:pt x="3810000" y="0"/>
                </a:lnTo>
                <a:lnTo>
                  <a:pt x="3810000" y="2354759"/>
                </a:lnTo>
                <a:lnTo>
                  <a:pt x="0" y="2354759"/>
                </a:lnTo>
                <a:lnTo>
                  <a:pt x="0" y="0"/>
                </a:lnTo>
                <a:close/>
              </a:path>
            </a:pathLst>
          </a:custGeom>
          <a:blipFill>
            <a:blip r:embed="rId3"/>
            <a:stretch>
              <a:fillRect l="-44" t="0" r="-44" b="0"/>
            </a:stretch>
          </a:blipFill>
        </p:spPr>
      </p:sp>
      <p:grpSp>
        <p:nvGrpSpPr>
          <p:cNvPr name="Group 10" id="10"/>
          <p:cNvGrpSpPr/>
          <p:nvPr/>
        </p:nvGrpSpPr>
        <p:grpSpPr>
          <a:xfrm rot="0">
            <a:off x="992238" y="6317308"/>
            <a:ext cx="3810000" cy="1360885"/>
            <a:chOff x="0" y="0"/>
            <a:chExt cx="5080000" cy="1814513"/>
          </a:xfrm>
        </p:grpSpPr>
        <p:sp>
          <p:nvSpPr>
            <p:cNvPr name="Freeform 11" id="11"/>
            <p:cNvSpPr/>
            <p:nvPr/>
          </p:nvSpPr>
          <p:spPr>
            <a:xfrm flipH="false" flipV="false" rot="0">
              <a:off x="0" y="0"/>
              <a:ext cx="5080000" cy="1814513"/>
            </a:xfrm>
            <a:custGeom>
              <a:avLst/>
              <a:gdLst/>
              <a:ahLst/>
              <a:cxnLst/>
              <a:rect r="r" b="b" t="t" l="l"/>
              <a:pathLst>
                <a:path h="1814513" w="5080000">
                  <a:moveTo>
                    <a:pt x="0" y="0"/>
                  </a:moveTo>
                  <a:lnTo>
                    <a:pt x="5080000" y="0"/>
                  </a:lnTo>
                  <a:lnTo>
                    <a:pt x="5080000" y="1814513"/>
                  </a:lnTo>
                  <a:lnTo>
                    <a:pt x="0" y="1814513"/>
                  </a:lnTo>
                  <a:close/>
                </a:path>
              </a:pathLst>
            </a:custGeom>
            <a:solidFill>
              <a:srgbClr val="000000">
                <a:alpha val="0"/>
              </a:srgbClr>
            </a:solidFill>
          </p:spPr>
        </p:sp>
        <p:sp>
          <p:nvSpPr>
            <p:cNvPr name="TextBox 12" id="12"/>
            <p:cNvSpPr txBox="true"/>
            <p:nvPr/>
          </p:nvSpPr>
          <p:spPr>
            <a:xfrm>
              <a:off x="0" y="-95250"/>
              <a:ext cx="5080000" cy="1909763"/>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Referral Programs: Reward users who invite others with discounts or extended trials.</a:t>
              </a:r>
            </a:p>
          </p:txBody>
        </p:sp>
      </p:grpSp>
      <p:sp>
        <p:nvSpPr>
          <p:cNvPr name="Freeform 13" id="13" descr="preencoded.png"/>
          <p:cNvSpPr/>
          <p:nvPr/>
        </p:nvSpPr>
        <p:spPr>
          <a:xfrm flipH="false" flipV="false" rot="0">
            <a:off x="5156598" y="3608189"/>
            <a:ext cx="3810149" cy="2354759"/>
          </a:xfrm>
          <a:custGeom>
            <a:avLst/>
            <a:gdLst/>
            <a:ahLst/>
            <a:cxnLst/>
            <a:rect r="r" b="b" t="t" l="l"/>
            <a:pathLst>
              <a:path h="2354759" w="3810149">
                <a:moveTo>
                  <a:pt x="0" y="0"/>
                </a:moveTo>
                <a:lnTo>
                  <a:pt x="3810148" y="0"/>
                </a:lnTo>
                <a:lnTo>
                  <a:pt x="3810148" y="2354759"/>
                </a:lnTo>
                <a:lnTo>
                  <a:pt x="0" y="2354759"/>
                </a:lnTo>
                <a:lnTo>
                  <a:pt x="0" y="0"/>
                </a:lnTo>
                <a:close/>
              </a:path>
            </a:pathLst>
          </a:custGeom>
          <a:blipFill>
            <a:blip r:embed="rId4"/>
            <a:stretch>
              <a:fillRect l="-42" t="0" r="-42" b="0"/>
            </a:stretch>
          </a:blipFill>
        </p:spPr>
      </p:sp>
      <p:grpSp>
        <p:nvGrpSpPr>
          <p:cNvPr name="Group 14" id="14"/>
          <p:cNvGrpSpPr/>
          <p:nvPr/>
        </p:nvGrpSpPr>
        <p:grpSpPr>
          <a:xfrm rot="0">
            <a:off x="5156598" y="6317308"/>
            <a:ext cx="3810149" cy="1814512"/>
            <a:chOff x="0" y="0"/>
            <a:chExt cx="5080198" cy="2419350"/>
          </a:xfrm>
        </p:grpSpPr>
        <p:sp>
          <p:nvSpPr>
            <p:cNvPr name="Freeform 15" id="15"/>
            <p:cNvSpPr/>
            <p:nvPr/>
          </p:nvSpPr>
          <p:spPr>
            <a:xfrm flipH="false" flipV="false" rot="0">
              <a:off x="0" y="0"/>
              <a:ext cx="5080198" cy="2419350"/>
            </a:xfrm>
            <a:custGeom>
              <a:avLst/>
              <a:gdLst/>
              <a:ahLst/>
              <a:cxnLst/>
              <a:rect r="r" b="b" t="t" l="l"/>
              <a:pathLst>
                <a:path h="2419350" w="5080198">
                  <a:moveTo>
                    <a:pt x="0" y="0"/>
                  </a:moveTo>
                  <a:lnTo>
                    <a:pt x="5080198" y="0"/>
                  </a:lnTo>
                  <a:lnTo>
                    <a:pt x="5080198" y="2419350"/>
                  </a:lnTo>
                  <a:lnTo>
                    <a:pt x="0" y="2419350"/>
                  </a:lnTo>
                  <a:close/>
                </a:path>
              </a:pathLst>
            </a:custGeom>
            <a:solidFill>
              <a:srgbClr val="000000">
                <a:alpha val="0"/>
              </a:srgbClr>
            </a:solidFill>
          </p:spPr>
        </p:sp>
        <p:sp>
          <p:nvSpPr>
            <p:cNvPr name="TextBox 16" id="16"/>
            <p:cNvSpPr txBox="true"/>
            <p:nvPr/>
          </p:nvSpPr>
          <p:spPr>
            <a:xfrm>
              <a:off x="0" y="-95250"/>
              <a:ext cx="5080198" cy="2514600"/>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Digital Marketing: Use targeted online ads on Google, Facebook, and Instagram to reach SMBs.</a:t>
              </a:r>
            </a:p>
          </p:txBody>
        </p:sp>
      </p:grpSp>
      <p:sp>
        <p:nvSpPr>
          <p:cNvPr name="Freeform 17" id="17" descr="preencoded.png"/>
          <p:cNvSpPr/>
          <p:nvPr/>
        </p:nvSpPr>
        <p:spPr>
          <a:xfrm flipH="false" flipV="false" rot="0">
            <a:off x="9321105" y="3608189"/>
            <a:ext cx="3810149" cy="2354759"/>
          </a:xfrm>
          <a:custGeom>
            <a:avLst/>
            <a:gdLst/>
            <a:ahLst/>
            <a:cxnLst/>
            <a:rect r="r" b="b" t="t" l="l"/>
            <a:pathLst>
              <a:path h="2354759" w="3810149">
                <a:moveTo>
                  <a:pt x="0" y="0"/>
                </a:moveTo>
                <a:lnTo>
                  <a:pt x="3810149" y="0"/>
                </a:lnTo>
                <a:lnTo>
                  <a:pt x="3810149" y="2354759"/>
                </a:lnTo>
                <a:lnTo>
                  <a:pt x="0" y="2354759"/>
                </a:lnTo>
                <a:lnTo>
                  <a:pt x="0" y="0"/>
                </a:lnTo>
                <a:close/>
              </a:path>
            </a:pathLst>
          </a:custGeom>
          <a:blipFill>
            <a:blip r:embed="rId5"/>
            <a:stretch>
              <a:fillRect l="-42" t="0" r="-42" b="0"/>
            </a:stretch>
          </a:blipFill>
        </p:spPr>
      </p:sp>
      <p:grpSp>
        <p:nvGrpSpPr>
          <p:cNvPr name="Group 18" id="18"/>
          <p:cNvGrpSpPr/>
          <p:nvPr/>
        </p:nvGrpSpPr>
        <p:grpSpPr>
          <a:xfrm rot="0">
            <a:off x="9321105" y="6317308"/>
            <a:ext cx="3810149" cy="1360885"/>
            <a:chOff x="0" y="0"/>
            <a:chExt cx="5080198" cy="1814513"/>
          </a:xfrm>
        </p:grpSpPr>
        <p:sp>
          <p:nvSpPr>
            <p:cNvPr name="Freeform 19" id="19"/>
            <p:cNvSpPr/>
            <p:nvPr/>
          </p:nvSpPr>
          <p:spPr>
            <a:xfrm flipH="false" flipV="false" rot="0">
              <a:off x="0" y="0"/>
              <a:ext cx="5080198" cy="1814513"/>
            </a:xfrm>
            <a:custGeom>
              <a:avLst/>
              <a:gdLst/>
              <a:ahLst/>
              <a:cxnLst/>
              <a:rect r="r" b="b" t="t" l="l"/>
              <a:pathLst>
                <a:path h="1814513" w="5080198">
                  <a:moveTo>
                    <a:pt x="0" y="0"/>
                  </a:moveTo>
                  <a:lnTo>
                    <a:pt x="5080198" y="0"/>
                  </a:lnTo>
                  <a:lnTo>
                    <a:pt x="5080198" y="1814513"/>
                  </a:lnTo>
                  <a:lnTo>
                    <a:pt x="0" y="1814513"/>
                  </a:lnTo>
                  <a:close/>
                </a:path>
              </a:pathLst>
            </a:custGeom>
            <a:solidFill>
              <a:srgbClr val="000000">
                <a:alpha val="0"/>
              </a:srgbClr>
            </a:solidFill>
          </p:spPr>
        </p:sp>
        <p:sp>
          <p:nvSpPr>
            <p:cNvPr name="TextBox 20" id="20"/>
            <p:cNvSpPr txBox="true"/>
            <p:nvPr/>
          </p:nvSpPr>
          <p:spPr>
            <a:xfrm>
              <a:off x="0" y="-95250"/>
              <a:ext cx="5080198" cy="1909763"/>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Localized Outreach: Incorporate local languages and culturally relevant branding.</a:t>
              </a:r>
            </a:p>
          </p:txBody>
        </p:sp>
      </p:grpSp>
      <p:sp>
        <p:nvSpPr>
          <p:cNvPr name="Freeform 21" id="21" descr="preencoded.png"/>
          <p:cNvSpPr/>
          <p:nvPr/>
        </p:nvSpPr>
        <p:spPr>
          <a:xfrm flipH="false" flipV="false" rot="0">
            <a:off x="13485614" y="3608189"/>
            <a:ext cx="3810149" cy="2354759"/>
          </a:xfrm>
          <a:custGeom>
            <a:avLst/>
            <a:gdLst/>
            <a:ahLst/>
            <a:cxnLst/>
            <a:rect r="r" b="b" t="t" l="l"/>
            <a:pathLst>
              <a:path h="2354759" w="3810149">
                <a:moveTo>
                  <a:pt x="0" y="0"/>
                </a:moveTo>
                <a:lnTo>
                  <a:pt x="3810148" y="0"/>
                </a:lnTo>
                <a:lnTo>
                  <a:pt x="3810148" y="2354759"/>
                </a:lnTo>
                <a:lnTo>
                  <a:pt x="0" y="2354759"/>
                </a:lnTo>
                <a:lnTo>
                  <a:pt x="0" y="0"/>
                </a:lnTo>
                <a:close/>
              </a:path>
            </a:pathLst>
          </a:custGeom>
          <a:blipFill>
            <a:blip r:embed="rId6"/>
            <a:stretch>
              <a:fillRect l="-42" t="0" r="-42" b="0"/>
            </a:stretch>
          </a:blipFill>
        </p:spPr>
      </p:sp>
      <p:grpSp>
        <p:nvGrpSpPr>
          <p:cNvPr name="Group 22" id="22"/>
          <p:cNvGrpSpPr/>
          <p:nvPr/>
        </p:nvGrpSpPr>
        <p:grpSpPr>
          <a:xfrm rot="0">
            <a:off x="13485614" y="6317308"/>
            <a:ext cx="3810149" cy="1360885"/>
            <a:chOff x="0" y="0"/>
            <a:chExt cx="5080198" cy="1814513"/>
          </a:xfrm>
        </p:grpSpPr>
        <p:sp>
          <p:nvSpPr>
            <p:cNvPr name="Freeform 23" id="23"/>
            <p:cNvSpPr/>
            <p:nvPr/>
          </p:nvSpPr>
          <p:spPr>
            <a:xfrm flipH="false" flipV="false" rot="0">
              <a:off x="0" y="0"/>
              <a:ext cx="5080198" cy="1814513"/>
            </a:xfrm>
            <a:custGeom>
              <a:avLst/>
              <a:gdLst/>
              <a:ahLst/>
              <a:cxnLst/>
              <a:rect r="r" b="b" t="t" l="l"/>
              <a:pathLst>
                <a:path h="1814513" w="5080198">
                  <a:moveTo>
                    <a:pt x="0" y="0"/>
                  </a:moveTo>
                  <a:lnTo>
                    <a:pt x="5080198" y="0"/>
                  </a:lnTo>
                  <a:lnTo>
                    <a:pt x="5080198" y="1814513"/>
                  </a:lnTo>
                  <a:lnTo>
                    <a:pt x="0" y="1814513"/>
                  </a:lnTo>
                  <a:close/>
                </a:path>
              </a:pathLst>
            </a:custGeom>
            <a:solidFill>
              <a:srgbClr val="000000">
                <a:alpha val="0"/>
              </a:srgbClr>
            </a:solidFill>
          </p:spPr>
        </p:sp>
        <p:sp>
          <p:nvSpPr>
            <p:cNvPr name="TextBox 24" id="24"/>
            <p:cNvSpPr txBox="true"/>
            <p:nvPr/>
          </p:nvSpPr>
          <p:spPr>
            <a:xfrm>
              <a:off x="0" y="-95250"/>
              <a:ext cx="5080198" cy="1909763"/>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Free Trials &amp; Freemium: Attract users with basic free features and premium upsells.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992238" y="1627138"/>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57150"/>
              <a:ext cx="9450983" cy="1238448"/>
            </a:xfrm>
            <a:prstGeom prst="rect">
              <a:avLst/>
            </a:prstGeom>
          </p:spPr>
          <p:txBody>
            <a:bodyPr anchor="t" rtlCol="false" tIns="0" lIns="0" bIns="0" rIns="0"/>
            <a:lstStyle/>
            <a:p>
              <a:pPr algn="l">
                <a:lnSpc>
                  <a:spcPts val="6937"/>
                </a:lnSpc>
              </a:pPr>
              <a:r>
                <a:rPr lang="en-US" sz="5562" b="true">
                  <a:solidFill>
                    <a:srgbClr val="F98AC7"/>
                  </a:solidFill>
                  <a:latin typeface="Arimo Bold"/>
                  <a:ea typeface="Arimo Bold"/>
                  <a:cs typeface="Arimo Bold"/>
                  <a:sym typeface="Arimo Bold"/>
                </a:rPr>
                <a:t>Social Impact</a:t>
              </a:r>
            </a:p>
          </p:txBody>
        </p:sp>
      </p:grpSp>
      <p:sp>
        <p:nvSpPr>
          <p:cNvPr name="Freeform 9" id="9" descr="preencoded.png"/>
          <p:cNvSpPr/>
          <p:nvPr/>
        </p:nvSpPr>
        <p:spPr>
          <a:xfrm flipH="false" flipV="false" rot="0">
            <a:off x="992238" y="3080147"/>
            <a:ext cx="3810000" cy="2354759"/>
          </a:xfrm>
          <a:custGeom>
            <a:avLst/>
            <a:gdLst/>
            <a:ahLst/>
            <a:cxnLst/>
            <a:rect r="r" b="b" t="t" l="l"/>
            <a:pathLst>
              <a:path h="2354759" w="3810000">
                <a:moveTo>
                  <a:pt x="0" y="0"/>
                </a:moveTo>
                <a:lnTo>
                  <a:pt x="3810000" y="0"/>
                </a:lnTo>
                <a:lnTo>
                  <a:pt x="3810000" y="2354759"/>
                </a:lnTo>
                <a:lnTo>
                  <a:pt x="0" y="2354759"/>
                </a:lnTo>
                <a:lnTo>
                  <a:pt x="0" y="0"/>
                </a:lnTo>
                <a:close/>
              </a:path>
            </a:pathLst>
          </a:custGeom>
          <a:blipFill>
            <a:blip r:embed="rId3"/>
            <a:stretch>
              <a:fillRect l="-44" t="0" r="-44" b="0"/>
            </a:stretch>
          </a:blipFill>
        </p:spPr>
      </p:sp>
      <p:grpSp>
        <p:nvGrpSpPr>
          <p:cNvPr name="Group 10" id="10"/>
          <p:cNvGrpSpPr/>
          <p:nvPr/>
        </p:nvGrpSpPr>
        <p:grpSpPr>
          <a:xfrm rot="0">
            <a:off x="992238" y="5789265"/>
            <a:ext cx="3544044" cy="442912"/>
            <a:chOff x="0" y="0"/>
            <a:chExt cx="4725392" cy="590550"/>
          </a:xfrm>
        </p:grpSpPr>
        <p:sp>
          <p:nvSpPr>
            <p:cNvPr name="Freeform 11" id="1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2" id="12"/>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No Poverty</a:t>
              </a:r>
            </a:p>
          </p:txBody>
        </p:sp>
      </p:grpSp>
      <p:grpSp>
        <p:nvGrpSpPr>
          <p:cNvPr name="Group 13" id="13"/>
          <p:cNvGrpSpPr/>
          <p:nvPr/>
        </p:nvGrpSpPr>
        <p:grpSpPr>
          <a:xfrm rot="0">
            <a:off x="992238" y="6402289"/>
            <a:ext cx="3810000" cy="1360885"/>
            <a:chOff x="0" y="0"/>
            <a:chExt cx="5080000" cy="1814513"/>
          </a:xfrm>
        </p:grpSpPr>
        <p:sp>
          <p:nvSpPr>
            <p:cNvPr name="Freeform 14" id="14"/>
            <p:cNvSpPr/>
            <p:nvPr/>
          </p:nvSpPr>
          <p:spPr>
            <a:xfrm flipH="false" flipV="false" rot="0">
              <a:off x="0" y="0"/>
              <a:ext cx="5080000" cy="1814513"/>
            </a:xfrm>
            <a:custGeom>
              <a:avLst/>
              <a:gdLst/>
              <a:ahLst/>
              <a:cxnLst/>
              <a:rect r="r" b="b" t="t" l="l"/>
              <a:pathLst>
                <a:path h="1814513" w="5080000">
                  <a:moveTo>
                    <a:pt x="0" y="0"/>
                  </a:moveTo>
                  <a:lnTo>
                    <a:pt x="5080000" y="0"/>
                  </a:lnTo>
                  <a:lnTo>
                    <a:pt x="5080000" y="1814513"/>
                  </a:lnTo>
                  <a:lnTo>
                    <a:pt x="0" y="1814513"/>
                  </a:lnTo>
                  <a:close/>
                </a:path>
              </a:pathLst>
            </a:custGeom>
            <a:solidFill>
              <a:srgbClr val="000000">
                <a:alpha val="0"/>
              </a:srgbClr>
            </a:solidFill>
          </p:spPr>
        </p:sp>
        <p:sp>
          <p:nvSpPr>
            <p:cNvPr name="TextBox 15" id="15"/>
            <p:cNvSpPr txBox="true"/>
            <p:nvPr/>
          </p:nvSpPr>
          <p:spPr>
            <a:xfrm>
              <a:off x="0" y="-95250"/>
              <a:ext cx="5080000" cy="1909763"/>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Helping combat poverty through increased profitability and sustainable growth.</a:t>
              </a:r>
            </a:p>
          </p:txBody>
        </p:sp>
      </p:grpSp>
      <p:sp>
        <p:nvSpPr>
          <p:cNvPr name="Freeform 16" id="16" descr="preencoded.png"/>
          <p:cNvSpPr/>
          <p:nvPr/>
        </p:nvSpPr>
        <p:spPr>
          <a:xfrm flipH="false" flipV="false" rot="0">
            <a:off x="5156598" y="3080147"/>
            <a:ext cx="3810149" cy="2354759"/>
          </a:xfrm>
          <a:custGeom>
            <a:avLst/>
            <a:gdLst/>
            <a:ahLst/>
            <a:cxnLst/>
            <a:rect r="r" b="b" t="t" l="l"/>
            <a:pathLst>
              <a:path h="2354759" w="3810149">
                <a:moveTo>
                  <a:pt x="0" y="0"/>
                </a:moveTo>
                <a:lnTo>
                  <a:pt x="3810148" y="0"/>
                </a:lnTo>
                <a:lnTo>
                  <a:pt x="3810148" y="2354759"/>
                </a:lnTo>
                <a:lnTo>
                  <a:pt x="0" y="2354759"/>
                </a:lnTo>
                <a:lnTo>
                  <a:pt x="0" y="0"/>
                </a:lnTo>
                <a:close/>
              </a:path>
            </a:pathLst>
          </a:custGeom>
          <a:blipFill>
            <a:blip r:embed="rId4"/>
            <a:stretch>
              <a:fillRect l="-42" t="0" r="-42" b="0"/>
            </a:stretch>
          </a:blipFill>
        </p:spPr>
      </p:sp>
      <p:grpSp>
        <p:nvGrpSpPr>
          <p:cNvPr name="Group 17" id="17"/>
          <p:cNvGrpSpPr/>
          <p:nvPr/>
        </p:nvGrpSpPr>
        <p:grpSpPr>
          <a:xfrm rot="0">
            <a:off x="5156598" y="5789265"/>
            <a:ext cx="3810149" cy="885825"/>
            <a:chOff x="0" y="0"/>
            <a:chExt cx="5080198" cy="1181100"/>
          </a:xfrm>
        </p:grpSpPr>
        <p:sp>
          <p:nvSpPr>
            <p:cNvPr name="Freeform 18" id="18"/>
            <p:cNvSpPr/>
            <p:nvPr/>
          </p:nvSpPr>
          <p:spPr>
            <a:xfrm flipH="false" flipV="false" rot="0">
              <a:off x="0" y="0"/>
              <a:ext cx="5080198" cy="1181100"/>
            </a:xfrm>
            <a:custGeom>
              <a:avLst/>
              <a:gdLst/>
              <a:ahLst/>
              <a:cxnLst/>
              <a:rect r="r" b="b" t="t" l="l"/>
              <a:pathLst>
                <a:path h="1181100" w="5080198">
                  <a:moveTo>
                    <a:pt x="0" y="0"/>
                  </a:moveTo>
                  <a:lnTo>
                    <a:pt x="5080198" y="0"/>
                  </a:lnTo>
                  <a:lnTo>
                    <a:pt x="5080198" y="1181100"/>
                  </a:lnTo>
                  <a:lnTo>
                    <a:pt x="0" y="1181100"/>
                  </a:lnTo>
                  <a:close/>
                </a:path>
              </a:pathLst>
            </a:custGeom>
            <a:solidFill>
              <a:srgbClr val="000000">
                <a:alpha val="0"/>
              </a:srgbClr>
            </a:solidFill>
          </p:spPr>
        </p:sp>
        <p:sp>
          <p:nvSpPr>
            <p:cNvPr name="TextBox 19" id="19"/>
            <p:cNvSpPr txBox="true"/>
            <p:nvPr/>
          </p:nvSpPr>
          <p:spPr>
            <a:xfrm>
              <a:off x="0" y="-38100"/>
              <a:ext cx="5080198" cy="121920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Decent Work &amp; Economic Growth</a:t>
              </a:r>
            </a:p>
          </p:txBody>
        </p:sp>
      </p:grpSp>
      <p:grpSp>
        <p:nvGrpSpPr>
          <p:cNvPr name="Group 20" id="20"/>
          <p:cNvGrpSpPr/>
          <p:nvPr/>
        </p:nvGrpSpPr>
        <p:grpSpPr>
          <a:xfrm rot="0">
            <a:off x="5156598" y="6845201"/>
            <a:ext cx="3810149" cy="1814512"/>
            <a:chOff x="0" y="0"/>
            <a:chExt cx="5080198" cy="2419350"/>
          </a:xfrm>
        </p:grpSpPr>
        <p:sp>
          <p:nvSpPr>
            <p:cNvPr name="Freeform 21" id="21"/>
            <p:cNvSpPr/>
            <p:nvPr/>
          </p:nvSpPr>
          <p:spPr>
            <a:xfrm flipH="false" flipV="false" rot="0">
              <a:off x="0" y="0"/>
              <a:ext cx="5080198" cy="2419350"/>
            </a:xfrm>
            <a:custGeom>
              <a:avLst/>
              <a:gdLst/>
              <a:ahLst/>
              <a:cxnLst/>
              <a:rect r="r" b="b" t="t" l="l"/>
              <a:pathLst>
                <a:path h="2419350" w="5080198">
                  <a:moveTo>
                    <a:pt x="0" y="0"/>
                  </a:moveTo>
                  <a:lnTo>
                    <a:pt x="5080198" y="0"/>
                  </a:lnTo>
                  <a:lnTo>
                    <a:pt x="5080198" y="2419350"/>
                  </a:lnTo>
                  <a:lnTo>
                    <a:pt x="0" y="2419350"/>
                  </a:lnTo>
                  <a:close/>
                </a:path>
              </a:pathLst>
            </a:custGeom>
            <a:solidFill>
              <a:srgbClr val="000000">
                <a:alpha val="0"/>
              </a:srgbClr>
            </a:solidFill>
          </p:spPr>
        </p:sp>
        <p:sp>
          <p:nvSpPr>
            <p:cNvPr name="TextBox 22" id="22"/>
            <p:cNvSpPr txBox="true"/>
            <p:nvPr/>
          </p:nvSpPr>
          <p:spPr>
            <a:xfrm>
              <a:off x="0" y="-95250"/>
              <a:ext cx="5080198" cy="2514600"/>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Encouraging entrepreneurship and supporting small businesses to drive economic growth.</a:t>
              </a:r>
            </a:p>
          </p:txBody>
        </p:sp>
      </p:grpSp>
      <p:sp>
        <p:nvSpPr>
          <p:cNvPr name="Freeform 23" id="23" descr="preencoded.png"/>
          <p:cNvSpPr/>
          <p:nvPr/>
        </p:nvSpPr>
        <p:spPr>
          <a:xfrm flipH="false" flipV="false" rot="0">
            <a:off x="9321105" y="3080147"/>
            <a:ext cx="3810149" cy="2354759"/>
          </a:xfrm>
          <a:custGeom>
            <a:avLst/>
            <a:gdLst/>
            <a:ahLst/>
            <a:cxnLst/>
            <a:rect r="r" b="b" t="t" l="l"/>
            <a:pathLst>
              <a:path h="2354759" w="3810149">
                <a:moveTo>
                  <a:pt x="0" y="0"/>
                </a:moveTo>
                <a:lnTo>
                  <a:pt x="3810149" y="0"/>
                </a:lnTo>
                <a:lnTo>
                  <a:pt x="3810149" y="2354759"/>
                </a:lnTo>
                <a:lnTo>
                  <a:pt x="0" y="2354759"/>
                </a:lnTo>
                <a:lnTo>
                  <a:pt x="0" y="0"/>
                </a:lnTo>
                <a:close/>
              </a:path>
            </a:pathLst>
          </a:custGeom>
          <a:blipFill>
            <a:blip r:embed="rId5"/>
            <a:stretch>
              <a:fillRect l="-42" t="0" r="-42" b="0"/>
            </a:stretch>
          </a:blipFill>
        </p:spPr>
      </p:sp>
      <p:grpSp>
        <p:nvGrpSpPr>
          <p:cNvPr name="Group 24" id="24"/>
          <p:cNvGrpSpPr/>
          <p:nvPr/>
        </p:nvGrpSpPr>
        <p:grpSpPr>
          <a:xfrm rot="0">
            <a:off x="9321105" y="5789265"/>
            <a:ext cx="3611910" cy="442912"/>
            <a:chOff x="0" y="0"/>
            <a:chExt cx="4815880" cy="590550"/>
          </a:xfrm>
        </p:grpSpPr>
        <p:sp>
          <p:nvSpPr>
            <p:cNvPr name="Freeform 25" id="25"/>
            <p:cNvSpPr/>
            <p:nvPr/>
          </p:nvSpPr>
          <p:spPr>
            <a:xfrm flipH="false" flipV="false" rot="0">
              <a:off x="0" y="0"/>
              <a:ext cx="4815880" cy="590550"/>
            </a:xfrm>
            <a:custGeom>
              <a:avLst/>
              <a:gdLst/>
              <a:ahLst/>
              <a:cxnLst/>
              <a:rect r="r" b="b" t="t" l="l"/>
              <a:pathLst>
                <a:path h="590550" w="4815880">
                  <a:moveTo>
                    <a:pt x="0" y="0"/>
                  </a:moveTo>
                  <a:lnTo>
                    <a:pt x="4815880" y="0"/>
                  </a:lnTo>
                  <a:lnTo>
                    <a:pt x="4815880" y="590550"/>
                  </a:lnTo>
                  <a:lnTo>
                    <a:pt x="0" y="590550"/>
                  </a:lnTo>
                  <a:close/>
                </a:path>
              </a:pathLst>
            </a:custGeom>
            <a:solidFill>
              <a:srgbClr val="000000">
                <a:alpha val="0"/>
              </a:srgbClr>
            </a:solidFill>
          </p:spPr>
        </p:sp>
        <p:sp>
          <p:nvSpPr>
            <p:cNvPr name="TextBox 26" id="26"/>
            <p:cNvSpPr txBox="true"/>
            <p:nvPr/>
          </p:nvSpPr>
          <p:spPr>
            <a:xfrm>
              <a:off x="0" y="-38100"/>
              <a:ext cx="4815880"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Reduced Inequalities</a:t>
              </a:r>
            </a:p>
          </p:txBody>
        </p:sp>
      </p:grpSp>
      <p:grpSp>
        <p:nvGrpSpPr>
          <p:cNvPr name="Group 27" id="27"/>
          <p:cNvGrpSpPr/>
          <p:nvPr/>
        </p:nvGrpSpPr>
        <p:grpSpPr>
          <a:xfrm rot="0">
            <a:off x="9321105" y="6402289"/>
            <a:ext cx="3810149" cy="1360885"/>
            <a:chOff x="0" y="0"/>
            <a:chExt cx="5080198" cy="1814513"/>
          </a:xfrm>
        </p:grpSpPr>
        <p:sp>
          <p:nvSpPr>
            <p:cNvPr name="Freeform 28" id="28"/>
            <p:cNvSpPr/>
            <p:nvPr/>
          </p:nvSpPr>
          <p:spPr>
            <a:xfrm flipH="false" flipV="false" rot="0">
              <a:off x="0" y="0"/>
              <a:ext cx="5080198" cy="1814513"/>
            </a:xfrm>
            <a:custGeom>
              <a:avLst/>
              <a:gdLst/>
              <a:ahLst/>
              <a:cxnLst/>
              <a:rect r="r" b="b" t="t" l="l"/>
              <a:pathLst>
                <a:path h="1814513" w="5080198">
                  <a:moveTo>
                    <a:pt x="0" y="0"/>
                  </a:moveTo>
                  <a:lnTo>
                    <a:pt x="5080198" y="0"/>
                  </a:lnTo>
                  <a:lnTo>
                    <a:pt x="5080198" y="1814513"/>
                  </a:lnTo>
                  <a:lnTo>
                    <a:pt x="0" y="1814513"/>
                  </a:lnTo>
                  <a:close/>
                </a:path>
              </a:pathLst>
            </a:custGeom>
            <a:solidFill>
              <a:srgbClr val="000000">
                <a:alpha val="0"/>
              </a:srgbClr>
            </a:solidFill>
          </p:spPr>
        </p:sp>
        <p:sp>
          <p:nvSpPr>
            <p:cNvPr name="TextBox 29" id="29"/>
            <p:cNvSpPr txBox="true"/>
            <p:nvPr/>
          </p:nvSpPr>
          <p:spPr>
            <a:xfrm>
              <a:off x="0" y="-95250"/>
              <a:ext cx="5080198" cy="1909763"/>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Providing tailored tools and resources for SMBs in underserved regions.</a:t>
              </a:r>
            </a:p>
          </p:txBody>
        </p:sp>
      </p:grpSp>
      <p:sp>
        <p:nvSpPr>
          <p:cNvPr name="Freeform 30" id="30" descr="preencoded.png"/>
          <p:cNvSpPr/>
          <p:nvPr/>
        </p:nvSpPr>
        <p:spPr>
          <a:xfrm flipH="false" flipV="false" rot="0">
            <a:off x="13485614" y="3080147"/>
            <a:ext cx="3810149" cy="2354759"/>
          </a:xfrm>
          <a:custGeom>
            <a:avLst/>
            <a:gdLst/>
            <a:ahLst/>
            <a:cxnLst/>
            <a:rect r="r" b="b" t="t" l="l"/>
            <a:pathLst>
              <a:path h="2354759" w="3810149">
                <a:moveTo>
                  <a:pt x="0" y="0"/>
                </a:moveTo>
                <a:lnTo>
                  <a:pt x="3810148" y="0"/>
                </a:lnTo>
                <a:lnTo>
                  <a:pt x="3810148" y="2354759"/>
                </a:lnTo>
                <a:lnTo>
                  <a:pt x="0" y="2354759"/>
                </a:lnTo>
                <a:lnTo>
                  <a:pt x="0" y="0"/>
                </a:lnTo>
                <a:close/>
              </a:path>
            </a:pathLst>
          </a:custGeom>
          <a:blipFill>
            <a:blip r:embed="rId6"/>
            <a:stretch>
              <a:fillRect l="-42" t="0" r="-42" b="0"/>
            </a:stretch>
          </a:blipFill>
        </p:spPr>
      </p:sp>
      <p:grpSp>
        <p:nvGrpSpPr>
          <p:cNvPr name="Group 31" id="31"/>
          <p:cNvGrpSpPr/>
          <p:nvPr/>
        </p:nvGrpSpPr>
        <p:grpSpPr>
          <a:xfrm rot="0">
            <a:off x="13485614" y="5789265"/>
            <a:ext cx="3810149" cy="885825"/>
            <a:chOff x="0" y="0"/>
            <a:chExt cx="5080198" cy="1181100"/>
          </a:xfrm>
        </p:grpSpPr>
        <p:sp>
          <p:nvSpPr>
            <p:cNvPr name="Freeform 32" id="32"/>
            <p:cNvSpPr/>
            <p:nvPr/>
          </p:nvSpPr>
          <p:spPr>
            <a:xfrm flipH="false" flipV="false" rot="0">
              <a:off x="0" y="0"/>
              <a:ext cx="5080198" cy="1181100"/>
            </a:xfrm>
            <a:custGeom>
              <a:avLst/>
              <a:gdLst/>
              <a:ahLst/>
              <a:cxnLst/>
              <a:rect r="r" b="b" t="t" l="l"/>
              <a:pathLst>
                <a:path h="1181100" w="5080198">
                  <a:moveTo>
                    <a:pt x="0" y="0"/>
                  </a:moveTo>
                  <a:lnTo>
                    <a:pt x="5080198" y="0"/>
                  </a:lnTo>
                  <a:lnTo>
                    <a:pt x="5080198" y="1181100"/>
                  </a:lnTo>
                  <a:lnTo>
                    <a:pt x="0" y="1181100"/>
                  </a:lnTo>
                  <a:close/>
                </a:path>
              </a:pathLst>
            </a:custGeom>
            <a:solidFill>
              <a:srgbClr val="000000">
                <a:alpha val="0"/>
              </a:srgbClr>
            </a:solidFill>
          </p:spPr>
        </p:sp>
        <p:sp>
          <p:nvSpPr>
            <p:cNvPr name="TextBox 33" id="33"/>
            <p:cNvSpPr txBox="true"/>
            <p:nvPr/>
          </p:nvSpPr>
          <p:spPr>
            <a:xfrm>
              <a:off x="0" y="-38100"/>
              <a:ext cx="5080198" cy="121920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Industry, Innovation &amp; Infrastructure</a:t>
              </a:r>
            </a:p>
          </p:txBody>
        </p:sp>
      </p:grpSp>
      <p:grpSp>
        <p:nvGrpSpPr>
          <p:cNvPr name="Group 34" id="34"/>
          <p:cNvGrpSpPr/>
          <p:nvPr/>
        </p:nvGrpSpPr>
        <p:grpSpPr>
          <a:xfrm rot="0">
            <a:off x="13485614" y="6845201"/>
            <a:ext cx="3810149" cy="1814512"/>
            <a:chOff x="0" y="0"/>
            <a:chExt cx="5080198" cy="2419350"/>
          </a:xfrm>
        </p:grpSpPr>
        <p:sp>
          <p:nvSpPr>
            <p:cNvPr name="Freeform 35" id="35"/>
            <p:cNvSpPr/>
            <p:nvPr/>
          </p:nvSpPr>
          <p:spPr>
            <a:xfrm flipH="false" flipV="false" rot="0">
              <a:off x="0" y="0"/>
              <a:ext cx="5080198" cy="2419350"/>
            </a:xfrm>
            <a:custGeom>
              <a:avLst/>
              <a:gdLst/>
              <a:ahLst/>
              <a:cxnLst/>
              <a:rect r="r" b="b" t="t" l="l"/>
              <a:pathLst>
                <a:path h="2419350" w="5080198">
                  <a:moveTo>
                    <a:pt x="0" y="0"/>
                  </a:moveTo>
                  <a:lnTo>
                    <a:pt x="5080198" y="0"/>
                  </a:lnTo>
                  <a:lnTo>
                    <a:pt x="5080198" y="2419350"/>
                  </a:lnTo>
                  <a:lnTo>
                    <a:pt x="0" y="2419350"/>
                  </a:lnTo>
                  <a:close/>
                </a:path>
              </a:pathLst>
            </a:custGeom>
            <a:solidFill>
              <a:srgbClr val="000000">
                <a:alpha val="0"/>
              </a:srgbClr>
            </a:solidFill>
          </p:spPr>
        </p:sp>
        <p:sp>
          <p:nvSpPr>
            <p:cNvPr name="TextBox 36" id="36"/>
            <p:cNvSpPr txBox="true"/>
            <p:nvPr/>
          </p:nvSpPr>
          <p:spPr>
            <a:xfrm>
              <a:off x="0" y="-95250"/>
              <a:ext cx="5080198" cy="2514600"/>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Promoting innovation to improve SMB operations and build resilient African businesses.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992238" y="1063675"/>
            <a:ext cx="6687442" cy="664517"/>
            <a:chOff x="0" y="0"/>
            <a:chExt cx="8916590" cy="886023"/>
          </a:xfrm>
        </p:grpSpPr>
        <p:sp>
          <p:nvSpPr>
            <p:cNvPr name="Freeform 7" id="7"/>
            <p:cNvSpPr/>
            <p:nvPr/>
          </p:nvSpPr>
          <p:spPr>
            <a:xfrm flipH="false" flipV="false" rot="0">
              <a:off x="0" y="0"/>
              <a:ext cx="8916590" cy="886023"/>
            </a:xfrm>
            <a:custGeom>
              <a:avLst/>
              <a:gdLst/>
              <a:ahLst/>
              <a:cxnLst/>
              <a:rect r="r" b="b" t="t" l="l"/>
              <a:pathLst>
                <a:path h="886023" w="8916590">
                  <a:moveTo>
                    <a:pt x="0" y="0"/>
                  </a:moveTo>
                  <a:lnTo>
                    <a:pt x="8916590" y="0"/>
                  </a:lnTo>
                  <a:lnTo>
                    <a:pt x="8916590" y="886023"/>
                  </a:lnTo>
                  <a:lnTo>
                    <a:pt x="0" y="886023"/>
                  </a:lnTo>
                  <a:close/>
                </a:path>
              </a:pathLst>
            </a:custGeom>
            <a:solidFill>
              <a:srgbClr val="000000">
                <a:alpha val="0"/>
              </a:srgbClr>
            </a:solidFill>
          </p:spPr>
        </p:sp>
        <p:sp>
          <p:nvSpPr>
            <p:cNvPr name="TextBox 8" id="8"/>
            <p:cNvSpPr txBox="true"/>
            <p:nvPr/>
          </p:nvSpPr>
          <p:spPr>
            <a:xfrm>
              <a:off x="0" y="-38100"/>
              <a:ext cx="8916590" cy="924123"/>
            </a:xfrm>
            <a:prstGeom prst="rect">
              <a:avLst/>
            </a:prstGeom>
          </p:spPr>
          <p:txBody>
            <a:bodyPr anchor="t" rtlCol="false" tIns="0" lIns="0" bIns="0" rIns="0"/>
            <a:lstStyle/>
            <a:p>
              <a:pPr algn="l">
                <a:lnSpc>
                  <a:spcPts val="5187"/>
                </a:lnSpc>
              </a:pPr>
              <a:r>
                <a:rPr lang="en-US" sz="4124">
                  <a:solidFill>
                    <a:srgbClr val="F98AC7"/>
                  </a:solidFill>
                  <a:latin typeface="Arimo"/>
                  <a:ea typeface="Arimo"/>
                  <a:cs typeface="Arimo"/>
                  <a:sym typeface="Arimo"/>
                </a:rPr>
                <a:t>Our Ask: $30,000 Funding</a:t>
              </a:r>
            </a:p>
          </p:txBody>
        </p:sp>
      </p:grpSp>
      <p:sp>
        <p:nvSpPr>
          <p:cNvPr name="Freeform 9" id="9" descr="preencoded.png"/>
          <p:cNvSpPr/>
          <p:nvPr/>
        </p:nvSpPr>
        <p:spPr>
          <a:xfrm flipH="false" flipV="false" rot="0">
            <a:off x="992238" y="2153394"/>
            <a:ext cx="2907357" cy="1796802"/>
          </a:xfrm>
          <a:custGeom>
            <a:avLst/>
            <a:gdLst/>
            <a:ahLst/>
            <a:cxnLst/>
            <a:rect r="r" b="b" t="t" l="l"/>
            <a:pathLst>
              <a:path h="1796802" w="2907357">
                <a:moveTo>
                  <a:pt x="0" y="0"/>
                </a:moveTo>
                <a:lnTo>
                  <a:pt x="2907357" y="0"/>
                </a:lnTo>
                <a:lnTo>
                  <a:pt x="2907357" y="1796802"/>
                </a:lnTo>
                <a:lnTo>
                  <a:pt x="0" y="1796802"/>
                </a:lnTo>
                <a:lnTo>
                  <a:pt x="0" y="0"/>
                </a:lnTo>
                <a:close/>
              </a:path>
            </a:pathLst>
          </a:custGeom>
          <a:blipFill>
            <a:blip r:embed="rId3"/>
            <a:stretch>
              <a:fillRect l="0" t="-133" r="0" b="-133"/>
            </a:stretch>
          </a:blipFill>
        </p:spPr>
      </p:sp>
      <p:grpSp>
        <p:nvGrpSpPr>
          <p:cNvPr name="Group 10" id="10"/>
          <p:cNvGrpSpPr/>
          <p:nvPr/>
        </p:nvGrpSpPr>
        <p:grpSpPr>
          <a:xfrm rot="0">
            <a:off x="992238" y="4216004"/>
            <a:ext cx="3844081" cy="332184"/>
            <a:chOff x="0" y="0"/>
            <a:chExt cx="5125442" cy="442912"/>
          </a:xfrm>
        </p:grpSpPr>
        <p:sp>
          <p:nvSpPr>
            <p:cNvPr name="Freeform 11" id="11"/>
            <p:cNvSpPr/>
            <p:nvPr/>
          </p:nvSpPr>
          <p:spPr>
            <a:xfrm flipH="false" flipV="false" rot="0">
              <a:off x="0" y="0"/>
              <a:ext cx="5125442" cy="442912"/>
            </a:xfrm>
            <a:custGeom>
              <a:avLst/>
              <a:gdLst/>
              <a:ahLst/>
              <a:cxnLst/>
              <a:rect r="r" b="b" t="t" l="l"/>
              <a:pathLst>
                <a:path h="442912" w="5125442">
                  <a:moveTo>
                    <a:pt x="0" y="0"/>
                  </a:moveTo>
                  <a:lnTo>
                    <a:pt x="5125442" y="0"/>
                  </a:lnTo>
                  <a:lnTo>
                    <a:pt x="5125442" y="442912"/>
                  </a:lnTo>
                  <a:lnTo>
                    <a:pt x="0" y="442912"/>
                  </a:lnTo>
                  <a:close/>
                </a:path>
              </a:pathLst>
            </a:custGeom>
            <a:solidFill>
              <a:srgbClr val="000000">
                <a:alpha val="0"/>
              </a:srgbClr>
            </a:solidFill>
          </p:spPr>
        </p:sp>
        <p:sp>
          <p:nvSpPr>
            <p:cNvPr name="TextBox 12" id="12"/>
            <p:cNvSpPr txBox="true"/>
            <p:nvPr/>
          </p:nvSpPr>
          <p:spPr>
            <a:xfrm>
              <a:off x="0" y="-19050"/>
              <a:ext cx="5125442" cy="461962"/>
            </a:xfrm>
            <a:prstGeom prst="rect">
              <a:avLst/>
            </a:prstGeom>
          </p:spPr>
          <p:txBody>
            <a:bodyPr anchor="t" rtlCol="false" tIns="0" lIns="0" bIns="0" rIns="0"/>
            <a:lstStyle/>
            <a:p>
              <a:pPr algn="l">
                <a:lnSpc>
                  <a:spcPts val="2562"/>
                </a:lnSpc>
              </a:pPr>
              <a:r>
                <a:rPr lang="en-US" sz="2062">
                  <a:solidFill>
                    <a:srgbClr val="D6E5EF"/>
                  </a:solidFill>
                  <a:latin typeface="Arimo"/>
                  <a:ea typeface="Arimo"/>
                  <a:cs typeface="Arimo"/>
                  <a:sym typeface="Arimo"/>
                </a:rPr>
                <a:t>App Design and Development</a:t>
              </a:r>
            </a:p>
          </p:txBody>
        </p:sp>
      </p:grpSp>
      <p:grpSp>
        <p:nvGrpSpPr>
          <p:cNvPr name="Group 13" id="13"/>
          <p:cNvGrpSpPr/>
          <p:nvPr/>
        </p:nvGrpSpPr>
        <p:grpSpPr>
          <a:xfrm rot="0">
            <a:off x="992238" y="4675734"/>
            <a:ext cx="3876526" cy="340221"/>
            <a:chOff x="0" y="0"/>
            <a:chExt cx="5168702" cy="453628"/>
          </a:xfrm>
        </p:grpSpPr>
        <p:sp>
          <p:nvSpPr>
            <p:cNvPr name="Freeform 14" id="14"/>
            <p:cNvSpPr/>
            <p:nvPr/>
          </p:nvSpPr>
          <p:spPr>
            <a:xfrm flipH="false" flipV="false" rot="0">
              <a:off x="0" y="0"/>
              <a:ext cx="5168702" cy="453628"/>
            </a:xfrm>
            <a:custGeom>
              <a:avLst/>
              <a:gdLst/>
              <a:ahLst/>
              <a:cxnLst/>
              <a:rect r="r" b="b" t="t" l="l"/>
              <a:pathLst>
                <a:path h="453628" w="5168702">
                  <a:moveTo>
                    <a:pt x="0" y="0"/>
                  </a:moveTo>
                  <a:lnTo>
                    <a:pt x="5168702" y="0"/>
                  </a:lnTo>
                  <a:lnTo>
                    <a:pt x="5168702" y="453628"/>
                  </a:lnTo>
                  <a:lnTo>
                    <a:pt x="0" y="453628"/>
                  </a:lnTo>
                  <a:close/>
                </a:path>
              </a:pathLst>
            </a:custGeom>
            <a:solidFill>
              <a:srgbClr val="000000">
                <a:alpha val="0"/>
              </a:srgbClr>
            </a:solidFill>
          </p:spPr>
        </p:sp>
        <p:sp>
          <p:nvSpPr>
            <p:cNvPr name="TextBox 15" id="15"/>
            <p:cNvSpPr txBox="true"/>
            <p:nvPr/>
          </p:nvSpPr>
          <p:spPr>
            <a:xfrm>
              <a:off x="0" y="-66675"/>
              <a:ext cx="5168702" cy="520303"/>
            </a:xfrm>
            <a:prstGeom prst="rect">
              <a:avLst/>
            </a:prstGeom>
          </p:spPr>
          <p:txBody>
            <a:bodyPr anchor="t" rtlCol="false" tIns="0" lIns="0" bIns="0" rIns="0"/>
            <a:lstStyle/>
            <a:p>
              <a:pPr algn="l">
                <a:lnSpc>
                  <a:spcPts val="2625"/>
                </a:lnSpc>
              </a:pPr>
              <a:r>
                <a:rPr lang="en-US" sz="1625">
                  <a:solidFill>
                    <a:srgbClr val="D6E5EF"/>
                  </a:solidFill>
                  <a:latin typeface="Source Sans Pro"/>
                  <a:ea typeface="Source Sans Pro"/>
                  <a:cs typeface="Source Sans Pro"/>
                  <a:sym typeface="Source Sans Pro"/>
                </a:rPr>
                <a:t>$18,000 for building MaliTrack app features</a:t>
              </a:r>
            </a:p>
          </p:txBody>
        </p:sp>
      </p:grpSp>
      <p:sp>
        <p:nvSpPr>
          <p:cNvPr name="Freeform 16" id="16" descr="preencoded.png"/>
          <p:cNvSpPr/>
          <p:nvPr/>
        </p:nvSpPr>
        <p:spPr>
          <a:xfrm flipH="false" flipV="false" rot="0">
            <a:off x="5134570" y="2153394"/>
            <a:ext cx="2907357" cy="1796802"/>
          </a:xfrm>
          <a:custGeom>
            <a:avLst/>
            <a:gdLst/>
            <a:ahLst/>
            <a:cxnLst/>
            <a:rect r="r" b="b" t="t" l="l"/>
            <a:pathLst>
              <a:path h="1796802" w="2907357">
                <a:moveTo>
                  <a:pt x="0" y="0"/>
                </a:moveTo>
                <a:lnTo>
                  <a:pt x="2907357" y="0"/>
                </a:lnTo>
                <a:lnTo>
                  <a:pt x="2907357" y="1796802"/>
                </a:lnTo>
                <a:lnTo>
                  <a:pt x="0" y="1796802"/>
                </a:lnTo>
                <a:lnTo>
                  <a:pt x="0" y="0"/>
                </a:lnTo>
                <a:close/>
              </a:path>
            </a:pathLst>
          </a:custGeom>
          <a:blipFill>
            <a:blip r:embed="rId4"/>
            <a:stretch>
              <a:fillRect l="0" t="-133" r="0" b="-133"/>
            </a:stretch>
          </a:blipFill>
        </p:spPr>
      </p:sp>
      <p:grpSp>
        <p:nvGrpSpPr>
          <p:cNvPr name="Group 17" id="17"/>
          <p:cNvGrpSpPr/>
          <p:nvPr/>
        </p:nvGrpSpPr>
        <p:grpSpPr>
          <a:xfrm rot="0">
            <a:off x="5134570" y="4216004"/>
            <a:ext cx="2836218" cy="332184"/>
            <a:chOff x="0" y="0"/>
            <a:chExt cx="3781623" cy="442912"/>
          </a:xfrm>
        </p:grpSpPr>
        <p:sp>
          <p:nvSpPr>
            <p:cNvPr name="Freeform 18" id="18"/>
            <p:cNvSpPr/>
            <p:nvPr/>
          </p:nvSpPr>
          <p:spPr>
            <a:xfrm flipH="false" flipV="false" rot="0">
              <a:off x="0" y="0"/>
              <a:ext cx="3781623" cy="442912"/>
            </a:xfrm>
            <a:custGeom>
              <a:avLst/>
              <a:gdLst/>
              <a:ahLst/>
              <a:cxnLst/>
              <a:rect r="r" b="b" t="t" l="l"/>
              <a:pathLst>
                <a:path h="442912" w="3781623">
                  <a:moveTo>
                    <a:pt x="0" y="0"/>
                  </a:moveTo>
                  <a:lnTo>
                    <a:pt x="3781623" y="0"/>
                  </a:lnTo>
                  <a:lnTo>
                    <a:pt x="3781623" y="442912"/>
                  </a:lnTo>
                  <a:lnTo>
                    <a:pt x="0" y="442912"/>
                  </a:lnTo>
                  <a:close/>
                </a:path>
              </a:pathLst>
            </a:custGeom>
            <a:solidFill>
              <a:srgbClr val="000000">
                <a:alpha val="0"/>
              </a:srgbClr>
            </a:solidFill>
          </p:spPr>
        </p:sp>
        <p:sp>
          <p:nvSpPr>
            <p:cNvPr name="TextBox 19" id="19"/>
            <p:cNvSpPr txBox="true"/>
            <p:nvPr/>
          </p:nvSpPr>
          <p:spPr>
            <a:xfrm>
              <a:off x="0" y="-19050"/>
              <a:ext cx="3781623" cy="461962"/>
            </a:xfrm>
            <a:prstGeom prst="rect">
              <a:avLst/>
            </a:prstGeom>
          </p:spPr>
          <p:txBody>
            <a:bodyPr anchor="t" rtlCol="false" tIns="0" lIns="0" bIns="0" rIns="0"/>
            <a:lstStyle/>
            <a:p>
              <a:pPr algn="l">
                <a:lnSpc>
                  <a:spcPts val="2562"/>
                </a:lnSpc>
              </a:pPr>
              <a:r>
                <a:rPr lang="en-US" sz="2062">
                  <a:solidFill>
                    <a:srgbClr val="D6E5EF"/>
                  </a:solidFill>
                  <a:latin typeface="Arimo"/>
                  <a:ea typeface="Arimo"/>
                  <a:cs typeface="Arimo"/>
                  <a:sym typeface="Arimo"/>
                </a:rPr>
                <a:t>Testing and Bug Fixes</a:t>
              </a:r>
            </a:p>
          </p:txBody>
        </p:sp>
      </p:grpSp>
      <p:grpSp>
        <p:nvGrpSpPr>
          <p:cNvPr name="Group 20" id="20"/>
          <p:cNvGrpSpPr/>
          <p:nvPr/>
        </p:nvGrpSpPr>
        <p:grpSpPr>
          <a:xfrm rot="0">
            <a:off x="5134570" y="4675734"/>
            <a:ext cx="3876526" cy="340221"/>
            <a:chOff x="0" y="0"/>
            <a:chExt cx="5168702" cy="453628"/>
          </a:xfrm>
        </p:grpSpPr>
        <p:sp>
          <p:nvSpPr>
            <p:cNvPr name="Freeform 21" id="21"/>
            <p:cNvSpPr/>
            <p:nvPr/>
          </p:nvSpPr>
          <p:spPr>
            <a:xfrm flipH="false" flipV="false" rot="0">
              <a:off x="0" y="0"/>
              <a:ext cx="5168702" cy="453628"/>
            </a:xfrm>
            <a:custGeom>
              <a:avLst/>
              <a:gdLst/>
              <a:ahLst/>
              <a:cxnLst/>
              <a:rect r="r" b="b" t="t" l="l"/>
              <a:pathLst>
                <a:path h="453628" w="5168702">
                  <a:moveTo>
                    <a:pt x="0" y="0"/>
                  </a:moveTo>
                  <a:lnTo>
                    <a:pt x="5168702" y="0"/>
                  </a:lnTo>
                  <a:lnTo>
                    <a:pt x="5168702" y="453628"/>
                  </a:lnTo>
                  <a:lnTo>
                    <a:pt x="0" y="453628"/>
                  </a:lnTo>
                  <a:close/>
                </a:path>
              </a:pathLst>
            </a:custGeom>
            <a:solidFill>
              <a:srgbClr val="000000">
                <a:alpha val="0"/>
              </a:srgbClr>
            </a:solidFill>
          </p:spPr>
        </p:sp>
        <p:sp>
          <p:nvSpPr>
            <p:cNvPr name="TextBox 22" id="22"/>
            <p:cNvSpPr txBox="true"/>
            <p:nvPr/>
          </p:nvSpPr>
          <p:spPr>
            <a:xfrm>
              <a:off x="0" y="-66675"/>
              <a:ext cx="5168702" cy="520303"/>
            </a:xfrm>
            <a:prstGeom prst="rect">
              <a:avLst/>
            </a:prstGeom>
          </p:spPr>
          <p:txBody>
            <a:bodyPr anchor="t" rtlCol="false" tIns="0" lIns="0" bIns="0" rIns="0"/>
            <a:lstStyle/>
            <a:p>
              <a:pPr algn="l">
                <a:lnSpc>
                  <a:spcPts val="2625"/>
                </a:lnSpc>
              </a:pPr>
              <a:r>
                <a:rPr lang="en-US" sz="1625">
                  <a:solidFill>
                    <a:srgbClr val="D6E5EF"/>
                  </a:solidFill>
                  <a:latin typeface="Source Sans Pro"/>
                  <a:ea typeface="Source Sans Pro"/>
                  <a:cs typeface="Source Sans Pro"/>
                  <a:sym typeface="Source Sans Pro"/>
                </a:rPr>
                <a:t>$3,000 to ensure quality and performance</a:t>
              </a:r>
            </a:p>
          </p:txBody>
        </p:sp>
      </p:grpSp>
      <p:sp>
        <p:nvSpPr>
          <p:cNvPr name="Freeform 23" id="23" descr="preencoded.png"/>
          <p:cNvSpPr/>
          <p:nvPr/>
        </p:nvSpPr>
        <p:spPr>
          <a:xfrm flipH="false" flipV="false" rot="0">
            <a:off x="9276904" y="2153394"/>
            <a:ext cx="2907357" cy="1796802"/>
          </a:xfrm>
          <a:custGeom>
            <a:avLst/>
            <a:gdLst/>
            <a:ahLst/>
            <a:cxnLst/>
            <a:rect r="r" b="b" t="t" l="l"/>
            <a:pathLst>
              <a:path h="1796802" w="2907357">
                <a:moveTo>
                  <a:pt x="0" y="0"/>
                </a:moveTo>
                <a:lnTo>
                  <a:pt x="2907357" y="0"/>
                </a:lnTo>
                <a:lnTo>
                  <a:pt x="2907357" y="1796802"/>
                </a:lnTo>
                <a:lnTo>
                  <a:pt x="0" y="1796802"/>
                </a:lnTo>
                <a:lnTo>
                  <a:pt x="0" y="0"/>
                </a:lnTo>
                <a:close/>
              </a:path>
            </a:pathLst>
          </a:custGeom>
          <a:blipFill>
            <a:blip r:embed="rId5"/>
            <a:stretch>
              <a:fillRect l="0" t="-133" r="0" b="-133"/>
            </a:stretch>
          </a:blipFill>
        </p:spPr>
      </p:sp>
      <p:grpSp>
        <p:nvGrpSpPr>
          <p:cNvPr name="Group 24" id="24"/>
          <p:cNvGrpSpPr/>
          <p:nvPr/>
        </p:nvGrpSpPr>
        <p:grpSpPr>
          <a:xfrm rot="0">
            <a:off x="9276904" y="4216004"/>
            <a:ext cx="3196232" cy="332184"/>
            <a:chOff x="0" y="0"/>
            <a:chExt cx="4261643" cy="442912"/>
          </a:xfrm>
        </p:grpSpPr>
        <p:sp>
          <p:nvSpPr>
            <p:cNvPr name="Freeform 25" id="25"/>
            <p:cNvSpPr/>
            <p:nvPr/>
          </p:nvSpPr>
          <p:spPr>
            <a:xfrm flipH="false" flipV="false" rot="0">
              <a:off x="0" y="0"/>
              <a:ext cx="4261643" cy="442912"/>
            </a:xfrm>
            <a:custGeom>
              <a:avLst/>
              <a:gdLst/>
              <a:ahLst/>
              <a:cxnLst/>
              <a:rect r="r" b="b" t="t" l="l"/>
              <a:pathLst>
                <a:path h="442912" w="4261643">
                  <a:moveTo>
                    <a:pt x="0" y="0"/>
                  </a:moveTo>
                  <a:lnTo>
                    <a:pt x="4261643" y="0"/>
                  </a:lnTo>
                  <a:lnTo>
                    <a:pt x="4261643" y="442912"/>
                  </a:lnTo>
                  <a:lnTo>
                    <a:pt x="0" y="442912"/>
                  </a:lnTo>
                  <a:close/>
                </a:path>
              </a:pathLst>
            </a:custGeom>
            <a:solidFill>
              <a:srgbClr val="000000">
                <a:alpha val="0"/>
              </a:srgbClr>
            </a:solidFill>
          </p:spPr>
        </p:sp>
        <p:sp>
          <p:nvSpPr>
            <p:cNvPr name="TextBox 26" id="26"/>
            <p:cNvSpPr txBox="true"/>
            <p:nvPr/>
          </p:nvSpPr>
          <p:spPr>
            <a:xfrm>
              <a:off x="0" y="-19050"/>
              <a:ext cx="4261643" cy="461962"/>
            </a:xfrm>
            <a:prstGeom prst="rect">
              <a:avLst/>
            </a:prstGeom>
          </p:spPr>
          <p:txBody>
            <a:bodyPr anchor="t" rtlCol="false" tIns="0" lIns="0" bIns="0" rIns="0"/>
            <a:lstStyle/>
            <a:p>
              <a:pPr algn="l">
                <a:lnSpc>
                  <a:spcPts val="2562"/>
                </a:lnSpc>
              </a:pPr>
              <a:r>
                <a:rPr lang="en-US" sz="2062">
                  <a:solidFill>
                    <a:srgbClr val="D6E5EF"/>
                  </a:solidFill>
                  <a:latin typeface="Arimo"/>
                  <a:ea typeface="Arimo"/>
                  <a:cs typeface="Arimo"/>
                  <a:sym typeface="Arimo"/>
                </a:rPr>
                <a:t>Marketing and Outreach</a:t>
              </a:r>
            </a:p>
          </p:txBody>
        </p:sp>
      </p:grpSp>
      <p:grpSp>
        <p:nvGrpSpPr>
          <p:cNvPr name="Group 27" id="27"/>
          <p:cNvGrpSpPr/>
          <p:nvPr/>
        </p:nvGrpSpPr>
        <p:grpSpPr>
          <a:xfrm rot="0">
            <a:off x="9276904" y="4675734"/>
            <a:ext cx="3876526" cy="680443"/>
            <a:chOff x="0" y="0"/>
            <a:chExt cx="5168702" cy="907257"/>
          </a:xfrm>
        </p:grpSpPr>
        <p:sp>
          <p:nvSpPr>
            <p:cNvPr name="Freeform 28" id="28"/>
            <p:cNvSpPr/>
            <p:nvPr/>
          </p:nvSpPr>
          <p:spPr>
            <a:xfrm flipH="false" flipV="false" rot="0">
              <a:off x="0" y="0"/>
              <a:ext cx="5168702" cy="907257"/>
            </a:xfrm>
            <a:custGeom>
              <a:avLst/>
              <a:gdLst/>
              <a:ahLst/>
              <a:cxnLst/>
              <a:rect r="r" b="b" t="t" l="l"/>
              <a:pathLst>
                <a:path h="907257" w="5168702">
                  <a:moveTo>
                    <a:pt x="0" y="0"/>
                  </a:moveTo>
                  <a:lnTo>
                    <a:pt x="5168702" y="0"/>
                  </a:lnTo>
                  <a:lnTo>
                    <a:pt x="5168702" y="907257"/>
                  </a:lnTo>
                  <a:lnTo>
                    <a:pt x="0" y="907257"/>
                  </a:lnTo>
                  <a:close/>
                </a:path>
              </a:pathLst>
            </a:custGeom>
            <a:solidFill>
              <a:srgbClr val="000000">
                <a:alpha val="0"/>
              </a:srgbClr>
            </a:solidFill>
          </p:spPr>
        </p:sp>
        <p:sp>
          <p:nvSpPr>
            <p:cNvPr name="TextBox 29" id="29"/>
            <p:cNvSpPr txBox="true"/>
            <p:nvPr/>
          </p:nvSpPr>
          <p:spPr>
            <a:xfrm>
              <a:off x="0" y="-66675"/>
              <a:ext cx="5168702" cy="973932"/>
            </a:xfrm>
            <a:prstGeom prst="rect">
              <a:avLst/>
            </a:prstGeom>
          </p:spPr>
          <p:txBody>
            <a:bodyPr anchor="t" rtlCol="false" tIns="0" lIns="0" bIns="0" rIns="0"/>
            <a:lstStyle/>
            <a:p>
              <a:pPr algn="l">
                <a:lnSpc>
                  <a:spcPts val="2625"/>
                </a:lnSpc>
              </a:pPr>
              <a:r>
                <a:rPr lang="en-US" sz="1625">
                  <a:solidFill>
                    <a:srgbClr val="D6E5EF"/>
                  </a:solidFill>
                  <a:latin typeface="Source Sans Pro"/>
                  <a:ea typeface="Source Sans Pro"/>
                  <a:cs typeface="Source Sans Pro"/>
                  <a:sym typeface="Source Sans Pro"/>
                </a:rPr>
                <a:t>$5,000 to reach SMB customers across Africa</a:t>
              </a:r>
            </a:p>
          </p:txBody>
        </p:sp>
      </p:grpSp>
      <p:sp>
        <p:nvSpPr>
          <p:cNvPr name="Freeform 30" id="30" descr="preencoded.png"/>
          <p:cNvSpPr/>
          <p:nvPr/>
        </p:nvSpPr>
        <p:spPr>
          <a:xfrm flipH="false" flipV="false" rot="0">
            <a:off x="13419236" y="2153394"/>
            <a:ext cx="2907357" cy="1796802"/>
          </a:xfrm>
          <a:custGeom>
            <a:avLst/>
            <a:gdLst/>
            <a:ahLst/>
            <a:cxnLst/>
            <a:rect r="r" b="b" t="t" l="l"/>
            <a:pathLst>
              <a:path h="1796802" w="2907357">
                <a:moveTo>
                  <a:pt x="0" y="0"/>
                </a:moveTo>
                <a:lnTo>
                  <a:pt x="2907358" y="0"/>
                </a:lnTo>
                <a:lnTo>
                  <a:pt x="2907358" y="1796802"/>
                </a:lnTo>
                <a:lnTo>
                  <a:pt x="0" y="1796802"/>
                </a:lnTo>
                <a:lnTo>
                  <a:pt x="0" y="0"/>
                </a:lnTo>
                <a:close/>
              </a:path>
            </a:pathLst>
          </a:custGeom>
          <a:blipFill>
            <a:blip r:embed="rId6"/>
            <a:stretch>
              <a:fillRect l="0" t="-133" r="0" b="-133"/>
            </a:stretch>
          </a:blipFill>
        </p:spPr>
      </p:sp>
      <p:grpSp>
        <p:nvGrpSpPr>
          <p:cNvPr name="Group 31" id="31"/>
          <p:cNvGrpSpPr/>
          <p:nvPr/>
        </p:nvGrpSpPr>
        <p:grpSpPr>
          <a:xfrm rot="0">
            <a:off x="13419236" y="4216004"/>
            <a:ext cx="3416201" cy="332184"/>
            <a:chOff x="0" y="0"/>
            <a:chExt cx="4554935" cy="442912"/>
          </a:xfrm>
        </p:grpSpPr>
        <p:sp>
          <p:nvSpPr>
            <p:cNvPr name="Freeform 32" id="32"/>
            <p:cNvSpPr/>
            <p:nvPr/>
          </p:nvSpPr>
          <p:spPr>
            <a:xfrm flipH="false" flipV="false" rot="0">
              <a:off x="0" y="0"/>
              <a:ext cx="4554935" cy="442912"/>
            </a:xfrm>
            <a:custGeom>
              <a:avLst/>
              <a:gdLst/>
              <a:ahLst/>
              <a:cxnLst/>
              <a:rect r="r" b="b" t="t" l="l"/>
              <a:pathLst>
                <a:path h="442912" w="4554935">
                  <a:moveTo>
                    <a:pt x="0" y="0"/>
                  </a:moveTo>
                  <a:lnTo>
                    <a:pt x="4554935" y="0"/>
                  </a:lnTo>
                  <a:lnTo>
                    <a:pt x="4554935" y="442912"/>
                  </a:lnTo>
                  <a:lnTo>
                    <a:pt x="0" y="442912"/>
                  </a:lnTo>
                  <a:close/>
                </a:path>
              </a:pathLst>
            </a:custGeom>
            <a:solidFill>
              <a:srgbClr val="000000">
                <a:alpha val="0"/>
              </a:srgbClr>
            </a:solidFill>
          </p:spPr>
        </p:sp>
        <p:sp>
          <p:nvSpPr>
            <p:cNvPr name="TextBox 33" id="33"/>
            <p:cNvSpPr txBox="true"/>
            <p:nvPr/>
          </p:nvSpPr>
          <p:spPr>
            <a:xfrm>
              <a:off x="0" y="-19050"/>
              <a:ext cx="4554935" cy="461962"/>
            </a:xfrm>
            <a:prstGeom prst="rect">
              <a:avLst/>
            </a:prstGeom>
          </p:spPr>
          <p:txBody>
            <a:bodyPr anchor="t" rtlCol="false" tIns="0" lIns="0" bIns="0" rIns="0"/>
            <a:lstStyle/>
            <a:p>
              <a:pPr algn="l">
                <a:lnSpc>
                  <a:spcPts val="2562"/>
                </a:lnSpc>
              </a:pPr>
              <a:r>
                <a:rPr lang="en-US" sz="2062">
                  <a:solidFill>
                    <a:srgbClr val="D6E5EF"/>
                  </a:solidFill>
                  <a:latin typeface="Arimo"/>
                  <a:ea typeface="Arimo"/>
                  <a:cs typeface="Arimo"/>
                  <a:sym typeface="Arimo"/>
                </a:rPr>
                <a:t>Launch Strategy Execution</a:t>
              </a:r>
            </a:p>
          </p:txBody>
        </p:sp>
      </p:grpSp>
      <p:grpSp>
        <p:nvGrpSpPr>
          <p:cNvPr name="Group 34" id="34"/>
          <p:cNvGrpSpPr/>
          <p:nvPr/>
        </p:nvGrpSpPr>
        <p:grpSpPr>
          <a:xfrm rot="0">
            <a:off x="13419236" y="4675734"/>
            <a:ext cx="3876526" cy="340221"/>
            <a:chOff x="0" y="0"/>
            <a:chExt cx="5168702" cy="453628"/>
          </a:xfrm>
        </p:grpSpPr>
        <p:sp>
          <p:nvSpPr>
            <p:cNvPr name="Freeform 35" id="35"/>
            <p:cNvSpPr/>
            <p:nvPr/>
          </p:nvSpPr>
          <p:spPr>
            <a:xfrm flipH="false" flipV="false" rot="0">
              <a:off x="0" y="0"/>
              <a:ext cx="5168702" cy="453628"/>
            </a:xfrm>
            <a:custGeom>
              <a:avLst/>
              <a:gdLst/>
              <a:ahLst/>
              <a:cxnLst/>
              <a:rect r="r" b="b" t="t" l="l"/>
              <a:pathLst>
                <a:path h="453628" w="5168702">
                  <a:moveTo>
                    <a:pt x="0" y="0"/>
                  </a:moveTo>
                  <a:lnTo>
                    <a:pt x="5168702" y="0"/>
                  </a:lnTo>
                  <a:lnTo>
                    <a:pt x="5168702" y="453628"/>
                  </a:lnTo>
                  <a:lnTo>
                    <a:pt x="0" y="453628"/>
                  </a:lnTo>
                  <a:close/>
                </a:path>
              </a:pathLst>
            </a:custGeom>
            <a:solidFill>
              <a:srgbClr val="000000">
                <a:alpha val="0"/>
              </a:srgbClr>
            </a:solidFill>
          </p:spPr>
        </p:sp>
        <p:sp>
          <p:nvSpPr>
            <p:cNvPr name="TextBox 36" id="36"/>
            <p:cNvSpPr txBox="true"/>
            <p:nvPr/>
          </p:nvSpPr>
          <p:spPr>
            <a:xfrm>
              <a:off x="0" y="-66675"/>
              <a:ext cx="5168702" cy="520303"/>
            </a:xfrm>
            <a:prstGeom prst="rect">
              <a:avLst/>
            </a:prstGeom>
          </p:spPr>
          <p:txBody>
            <a:bodyPr anchor="t" rtlCol="false" tIns="0" lIns="0" bIns="0" rIns="0"/>
            <a:lstStyle/>
            <a:p>
              <a:pPr algn="l">
                <a:lnSpc>
                  <a:spcPts val="2625"/>
                </a:lnSpc>
              </a:pPr>
              <a:r>
                <a:rPr lang="en-US" sz="1625">
                  <a:solidFill>
                    <a:srgbClr val="D6E5EF"/>
                  </a:solidFill>
                  <a:latin typeface="Source Sans Pro"/>
                  <a:ea typeface="Source Sans Pro"/>
                  <a:cs typeface="Source Sans Pro"/>
                  <a:sym typeface="Source Sans Pro"/>
                </a:rPr>
                <a:t>$2,000 for a successful product introduction</a:t>
              </a:r>
            </a:p>
          </p:txBody>
        </p:sp>
      </p:grpSp>
      <p:sp>
        <p:nvSpPr>
          <p:cNvPr name="Freeform 37" id="37" descr="preencoded.png"/>
          <p:cNvSpPr/>
          <p:nvPr/>
        </p:nvSpPr>
        <p:spPr>
          <a:xfrm flipH="false" flipV="false" rot="0">
            <a:off x="992238" y="5781377"/>
            <a:ext cx="2907357" cy="1796803"/>
          </a:xfrm>
          <a:custGeom>
            <a:avLst/>
            <a:gdLst/>
            <a:ahLst/>
            <a:cxnLst/>
            <a:rect r="r" b="b" t="t" l="l"/>
            <a:pathLst>
              <a:path h="1796803" w="2907357">
                <a:moveTo>
                  <a:pt x="0" y="0"/>
                </a:moveTo>
                <a:lnTo>
                  <a:pt x="2907357" y="0"/>
                </a:lnTo>
                <a:lnTo>
                  <a:pt x="2907357" y="1796803"/>
                </a:lnTo>
                <a:lnTo>
                  <a:pt x="0" y="1796803"/>
                </a:lnTo>
                <a:lnTo>
                  <a:pt x="0" y="0"/>
                </a:lnTo>
                <a:close/>
              </a:path>
            </a:pathLst>
          </a:custGeom>
          <a:blipFill>
            <a:blip r:embed="rId7"/>
            <a:stretch>
              <a:fillRect l="0" t="-133" r="0" b="-133"/>
            </a:stretch>
          </a:blipFill>
        </p:spPr>
      </p:sp>
      <p:grpSp>
        <p:nvGrpSpPr>
          <p:cNvPr name="Group 38" id="38"/>
          <p:cNvGrpSpPr/>
          <p:nvPr/>
        </p:nvGrpSpPr>
        <p:grpSpPr>
          <a:xfrm rot="0">
            <a:off x="992238" y="7843986"/>
            <a:ext cx="2658070" cy="332184"/>
            <a:chOff x="0" y="0"/>
            <a:chExt cx="3544093" cy="442912"/>
          </a:xfrm>
        </p:grpSpPr>
        <p:sp>
          <p:nvSpPr>
            <p:cNvPr name="Freeform 39" id="39"/>
            <p:cNvSpPr/>
            <p:nvPr/>
          </p:nvSpPr>
          <p:spPr>
            <a:xfrm flipH="false" flipV="false" rot="0">
              <a:off x="0" y="0"/>
              <a:ext cx="3544093" cy="442912"/>
            </a:xfrm>
            <a:custGeom>
              <a:avLst/>
              <a:gdLst/>
              <a:ahLst/>
              <a:cxnLst/>
              <a:rect r="r" b="b" t="t" l="l"/>
              <a:pathLst>
                <a:path h="442912" w="3544093">
                  <a:moveTo>
                    <a:pt x="0" y="0"/>
                  </a:moveTo>
                  <a:lnTo>
                    <a:pt x="3544093" y="0"/>
                  </a:lnTo>
                  <a:lnTo>
                    <a:pt x="3544093" y="442912"/>
                  </a:lnTo>
                  <a:lnTo>
                    <a:pt x="0" y="442912"/>
                  </a:lnTo>
                  <a:close/>
                </a:path>
              </a:pathLst>
            </a:custGeom>
            <a:solidFill>
              <a:srgbClr val="000000">
                <a:alpha val="0"/>
              </a:srgbClr>
            </a:solidFill>
          </p:spPr>
        </p:sp>
        <p:sp>
          <p:nvSpPr>
            <p:cNvPr name="TextBox 40" id="40"/>
            <p:cNvSpPr txBox="true"/>
            <p:nvPr/>
          </p:nvSpPr>
          <p:spPr>
            <a:xfrm>
              <a:off x="0" y="-19050"/>
              <a:ext cx="3544093" cy="461962"/>
            </a:xfrm>
            <a:prstGeom prst="rect">
              <a:avLst/>
            </a:prstGeom>
          </p:spPr>
          <p:txBody>
            <a:bodyPr anchor="t" rtlCol="false" tIns="0" lIns="0" bIns="0" rIns="0"/>
            <a:lstStyle/>
            <a:p>
              <a:pPr algn="l">
                <a:lnSpc>
                  <a:spcPts val="2562"/>
                </a:lnSpc>
              </a:pPr>
              <a:r>
                <a:rPr lang="en-US" sz="2062">
                  <a:solidFill>
                    <a:srgbClr val="D6E5EF"/>
                  </a:solidFill>
                  <a:latin typeface="Arimo"/>
                  <a:ea typeface="Arimo"/>
                  <a:cs typeface="Arimo"/>
                  <a:sym typeface="Arimo"/>
                </a:rPr>
                <a:t>Operational Costs</a:t>
              </a:r>
            </a:p>
          </p:txBody>
        </p:sp>
      </p:grpSp>
      <p:grpSp>
        <p:nvGrpSpPr>
          <p:cNvPr name="Group 41" id="41"/>
          <p:cNvGrpSpPr/>
          <p:nvPr/>
        </p:nvGrpSpPr>
        <p:grpSpPr>
          <a:xfrm rot="0">
            <a:off x="992238" y="8303716"/>
            <a:ext cx="3876526" cy="340221"/>
            <a:chOff x="0" y="0"/>
            <a:chExt cx="5168702" cy="453628"/>
          </a:xfrm>
        </p:grpSpPr>
        <p:sp>
          <p:nvSpPr>
            <p:cNvPr name="Freeform 42" id="42"/>
            <p:cNvSpPr/>
            <p:nvPr/>
          </p:nvSpPr>
          <p:spPr>
            <a:xfrm flipH="false" flipV="false" rot="0">
              <a:off x="0" y="0"/>
              <a:ext cx="5168702" cy="453628"/>
            </a:xfrm>
            <a:custGeom>
              <a:avLst/>
              <a:gdLst/>
              <a:ahLst/>
              <a:cxnLst/>
              <a:rect r="r" b="b" t="t" l="l"/>
              <a:pathLst>
                <a:path h="453628" w="5168702">
                  <a:moveTo>
                    <a:pt x="0" y="0"/>
                  </a:moveTo>
                  <a:lnTo>
                    <a:pt x="5168702" y="0"/>
                  </a:lnTo>
                  <a:lnTo>
                    <a:pt x="5168702" y="453628"/>
                  </a:lnTo>
                  <a:lnTo>
                    <a:pt x="0" y="453628"/>
                  </a:lnTo>
                  <a:close/>
                </a:path>
              </a:pathLst>
            </a:custGeom>
            <a:solidFill>
              <a:srgbClr val="000000">
                <a:alpha val="0"/>
              </a:srgbClr>
            </a:solidFill>
          </p:spPr>
        </p:sp>
        <p:sp>
          <p:nvSpPr>
            <p:cNvPr name="TextBox 43" id="43"/>
            <p:cNvSpPr txBox="true"/>
            <p:nvPr/>
          </p:nvSpPr>
          <p:spPr>
            <a:xfrm>
              <a:off x="0" y="-66675"/>
              <a:ext cx="5168702" cy="520303"/>
            </a:xfrm>
            <a:prstGeom prst="rect">
              <a:avLst/>
            </a:prstGeom>
          </p:spPr>
          <p:txBody>
            <a:bodyPr anchor="t" rtlCol="false" tIns="0" lIns="0" bIns="0" rIns="0"/>
            <a:lstStyle/>
            <a:p>
              <a:pPr algn="l">
                <a:lnSpc>
                  <a:spcPts val="2625"/>
                </a:lnSpc>
              </a:pPr>
              <a:r>
                <a:rPr lang="en-US" sz="1625">
                  <a:solidFill>
                    <a:srgbClr val="D6E5EF"/>
                  </a:solidFill>
                  <a:latin typeface="Source Sans Pro"/>
                  <a:ea typeface="Source Sans Pro"/>
                  <a:cs typeface="Source Sans Pro"/>
                  <a:sym typeface="Source Sans Pro"/>
                </a:rPr>
                <a:t>$2,000 to support ongoing activities</a:t>
              </a:r>
            </a:p>
          </p:txBody>
        </p:sp>
      </p:grpSp>
      <p:grpSp>
        <p:nvGrpSpPr>
          <p:cNvPr name="Group 44" id="44"/>
          <p:cNvGrpSpPr/>
          <p:nvPr/>
        </p:nvGrpSpPr>
        <p:grpSpPr>
          <a:xfrm rot="0">
            <a:off x="992238" y="8883104"/>
            <a:ext cx="16303526" cy="340221"/>
            <a:chOff x="0" y="0"/>
            <a:chExt cx="21738035" cy="453628"/>
          </a:xfrm>
        </p:grpSpPr>
        <p:sp>
          <p:nvSpPr>
            <p:cNvPr name="Freeform 45" id="45"/>
            <p:cNvSpPr/>
            <p:nvPr/>
          </p:nvSpPr>
          <p:spPr>
            <a:xfrm flipH="false" flipV="false" rot="0">
              <a:off x="0" y="0"/>
              <a:ext cx="21738034" cy="453628"/>
            </a:xfrm>
            <a:custGeom>
              <a:avLst/>
              <a:gdLst/>
              <a:ahLst/>
              <a:cxnLst/>
              <a:rect r="r" b="b" t="t" l="l"/>
              <a:pathLst>
                <a:path h="453628" w="21738034">
                  <a:moveTo>
                    <a:pt x="0" y="0"/>
                  </a:moveTo>
                  <a:lnTo>
                    <a:pt x="21738034" y="0"/>
                  </a:lnTo>
                  <a:lnTo>
                    <a:pt x="21738034" y="453628"/>
                  </a:lnTo>
                  <a:lnTo>
                    <a:pt x="0" y="453628"/>
                  </a:lnTo>
                  <a:close/>
                </a:path>
              </a:pathLst>
            </a:custGeom>
            <a:solidFill>
              <a:srgbClr val="000000">
                <a:alpha val="0"/>
              </a:srgbClr>
            </a:solidFill>
          </p:spPr>
        </p:sp>
        <p:sp>
          <p:nvSpPr>
            <p:cNvPr name="TextBox 46" id="46"/>
            <p:cNvSpPr txBox="true"/>
            <p:nvPr/>
          </p:nvSpPr>
          <p:spPr>
            <a:xfrm>
              <a:off x="0" y="-66675"/>
              <a:ext cx="21738035" cy="520303"/>
            </a:xfrm>
            <a:prstGeom prst="rect">
              <a:avLst/>
            </a:prstGeom>
          </p:spPr>
          <p:txBody>
            <a:bodyPr anchor="t" rtlCol="false" tIns="0" lIns="0" bIns="0" rIns="0"/>
            <a:lstStyle/>
            <a:p>
              <a:pPr algn="l">
                <a:lnSpc>
                  <a:spcPts val="2625"/>
                </a:lnSpc>
              </a:pPr>
              <a:r>
                <a:rPr lang="en-US" sz="1625">
                  <a:solidFill>
                    <a:srgbClr val="D6E5EF"/>
                  </a:solidFill>
                  <a:latin typeface="Source Sans Pro"/>
                  <a:ea typeface="Source Sans Pro"/>
                  <a:cs typeface="Source Sans Pro"/>
                  <a:sym typeface="Source Sans Pro"/>
                </a:rPr>
                <a:t>Total Funding Required: $30,000</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496044" y="389781"/>
            <a:ext cx="2303710" cy="287983"/>
            <a:chOff x="0" y="0"/>
            <a:chExt cx="3071613" cy="383977"/>
          </a:xfrm>
        </p:grpSpPr>
        <p:sp>
          <p:nvSpPr>
            <p:cNvPr name="Freeform 7" id="7"/>
            <p:cNvSpPr/>
            <p:nvPr/>
          </p:nvSpPr>
          <p:spPr>
            <a:xfrm flipH="false" flipV="false" rot="0">
              <a:off x="0" y="0"/>
              <a:ext cx="3071613" cy="383977"/>
            </a:xfrm>
            <a:custGeom>
              <a:avLst/>
              <a:gdLst/>
              <a:ahLst/>
              <a:cxnLst/>
              <a:rect r="r" b="b" t="t" l="l"/>
              <a:pathLst>
                <a:path h="383977" w="3071613">
                  <a:moveTo>
                    <a:pt x="0" y="0"/>
                  </a:moveTo>
                  <a:lnTo>
                    <a:pt x="3071613" y="0"/>
                  </a:lnTo>
                  <a:lnTo>
                    <a:pt x="3071613" y="383977"/>
                  </a:lnTo>
                  <a:lnTo>
                    <a:pt x="0" y="383977"/>
                  </a:lnTo>
                  <a:close/>
                </a:path>
              </a:pathLst>
            </a:custGeom>
            <a:solidFill>
              <a:srgbClr val="000000">
                <a:alpha val="0"/>
              </a:srgbClr>
            </a:solidFill>
          </p:spPr>
        </p:sp>
        <p:sp>
          <p:nvSpPr>
            <p:cNvPr name="TextBox 8" id="8"/>
            <p:cNvSpPr txBox="true"/>
            <p:nvPr/>
          </p:nvSpPr>
          <p:spPr>
            <a:xfrm>
              <a:off x="0" y="-28575"/>
              <a:ext cx="3071613" cy="412552"/>
            </a:xfrm>
            <a:prstGeom prst="rect">
              <a:avLst/>
            </a:prstGeom>
          </p:spPr>
          <p:txBody>
            <a:bodyPr anchor="t" rtlCol="false" tIns="0" lIns="0" bIns="0" rIns="0"/>
            <a:lstStyle/>
            <a:p>
              <a:pPr algn="l">
                <a:lnSpc>
                  <a:spcPts val="2249"/>
                </a:lnSpc>
              </a:pPr>
              <a:r>
                <a:rPr lang="en-US" sz="1812" b="true">
                  <a:solidFill>
                    <a:srgbClr val="F98AC7"/>
                  </a:solidFill>
                  <a:latin typeface="Arimo Bold"/>
                  <a:ea typeface="Arimo Bold"/>
                  <a:cs typeface="Arimo Bold"/>
                  <a:sym typeface="Arimo Bold"/>
                </a:rPr>
                <a:t> Team Members </a:t>
              </a:r>
            </a:p>
          </p:txBody>
        </p:sp>
      </p:grpSp>
      <p:sp>
        <p:nvSpPr>
          <p:cNvPr name="Freeform 9" id="9" descr="preencoded.png"/>
          <p:cNvSpPr/>
          <p:nvPr/>
        </p:nvSpPr>
        <p:spPr>
          <a:xfrm flipH="false" flipV="false" rot="0">
            <a:off x="496044" y="919460"/>
            <a:ext cx="2240310" cy="2826841"/>
          </a:xfrm>
          <a:custGeom>
            <a:avLst/>
            <a:gdLst/>
            <a:ahLst/>
            <a:cxnLst/>
            <a:rect r="r" b="b" t="t" l="l"/>
            <a:pathLst>
              <a:path h="2826841" w="2240310">
                <a:moveTo>
                  <a:pt x="0" y="0"/>
                </a:moveTo>
                <a:lnTo>
                  <a:pt x="2240310" y="0"/>
                </a:lnTo>
                <a:lnTo>
                  <a:pt x="2240310" y="2826841"/>
                </a:lnTo>
                <a:lnTo>
                  <a:pt x="0" y="2826841"/>
                </a:lnTo>
                <a:lnTo>
                  <a:pt x="0" y="0"/>
                </a:lnTo>
                <a:close/>
              </a:path>
            </a:pathLst>
          </a:custGeom>
          <a:blipFill>
            <a:blip r:embed="rId3"/>
            <a:stretch>
              <a:fillRect l="0" t="-80" r="0" b="-80"/>
            </a:stretch>
          </a:blipFill>
        </p:spPr>
      </p:sp>
      <p:grpSp>
        <p:nvGrpSpPr>
          <p:cNvPr name="Group 10" id="10"/>
          <p:cNvGrpSpPr/>
          <p:nvPr/>
        </p:nvGrpSpPr>
        <p:grpSpPr>
          <a:xfrm rot="0">
            <a:off x="5236071" y="908000"/>
            <a:ext cx="1382166" cy="172790"/>
            <a:chOff x="0" y="0"/>
            <a:chExt cx="1842888" cy="230387"/>
          </a:xfrm>
        </p:grpSpPr>
        <p:sp>
          <p:nvSpPr>
            <p:cNvPr name="Freeform 11" id="11"/>
            <p:cNvSpPr/>
            <p:nvPr/>
          </p:nvSpPr>
          <p:spPr>
            <a:xfrm flipH="false" flipV="false" rot="0">
              <a:off x="0" y="0"/>
              <a:ext cx="1842888" cy="230387"/>
            </a:xfrm>
            <a:custGeom>
              <a:avLst/>
              <a:gdLst/>
              <a:ahLst/>
              <a:cxnLst/>
              <a:rect r="r" b="b" t="t" l="l"/>
              <a:pathLst>
                <a:path h="230387" w="1842888">
                  <a:moveTo>
                    <a:pt x="0" y="0"/>
                  </a:moveTo>
                  <a:lnTo>
                    <a:pt x="1842888" y="0"/>
                  </a:lnTo>
                  <a:lnTo>
                    <a:pt x="1842888" y="230387"/>
                  </a:lnTo>
                  <a:lnTo>
                    <a:pt x="0" y="230387"/>
                  </a:lnTo>
                  <a:close/>
                </a:path>
              </a:pathLst>
            </a:custGeom>
            <a:solidFill>
              <a:srgbClr val="000000">
                <a:alpha val="0"/>
              </a:srgbClr>
            </a:solidFill>
          </p:spPr>
        </p:sp>
        <p:sp>
          <p:nvSpPr>
            <p:cNvPr name="TextBox 12" id="12"/>
            <p:cNvSpPr txBox="true"/>
            <p:nvPr/>
          </p:nvSpPr>
          <p:spPr>
            <a:xfrm>
              <a:off x="0" y="-19050"/>
              <a:ext cx="1842888" cy="249437"/>
            </a:xfrm>
            <a:prstGeom prst="rect">
              <a:avLst/>
            </a:prstGeom>
          </p:spPr>
          <p:txBody>
            <a:bodyPr anchor="t" rtlCol="false" tIns="0" lIns="0" bIns="0" rIns="0"/>
            <a:lstStyle/>
            <a:p>
              <a:pPr algn="l">
                <a:lnSpc>
                  <a:spcPts val="1312"/>
                </a:lnSpc>
              </a:pPr>
              <a:r>
                <a:rPr lang="en-US" sz="1062" b="true">
                  <a:solidFill>
                    <a:srgbClr val="F98AC7"/>
                  </a:solidFill>
                  <a:latin typeface="Arimo Bold"/>
                  <a:ea typeface="Arimo Bold"/>
                  <a:cs typeface="Arimo Bold"/>
                  <a:sym typeface="Arimo Bold"/>
                </a:rPr>
                <a:t>PETER MACHARIA </a:t>
              </a:r>
            </a:p>
          </p:txBody>
        </p:sp>
      </p:grpSp>
      <p:grpSp>
        <p:nvGrpSpPr>
          <p:cNvPr name="Group 13" id="13"/>
          <p:cNvGrpSpPr/>
          <p:nvPr/>
        </p:nvGrpSpPr>
        <p:grpSpPr>
          <a:xfrm rot="0">
            <a:off x="5236071" y="1172915"/>
            <a:ext cx="1591866" cy="172790"/>
            <a:chOff x="0" y="0"/>
            <a:chExt cx="2122488" cy="230387"/>
          </a:xfrm>
        </p:grpSpPr>
        <p:sp>
          <p:nvSpPr>
            <p:cNvPr name="Freeform 14" id="14"/>
            <p:cNvSpPr/>
            <p:nvPr/>
          </p:nvSpPr>
          <p:spPr>
            <a:xfrm flipH="false" flipV="false" rot="0">
              <a:off x="0" y="0"/>
              <a:ext cx="2122488" cy="230387"/>
            </a:xfrm>
            <a:custGeom>
              <a:avLst/>
              <a:gdLst/>
              <a:ahLst/>
              <a:cxnLst/>
              <a:rect r="r" b="b" t="t" l="l"/>
              <a:pathLst>
                <a:path h="230387" w="2122488">
                  <a:moveTo>
                    <a:pt x="0" y="0"/>
                  </a:moveTo>
                  <a:lnTo>
                    <a:pt x="2122488" y="0"/>
                  </a:lnTo>
                  <a:lnTo>
                    <a:pt x="2122488" y="230387"/>
                  </a:lnTo>
                  <a:lnTo>
                    <a:pt x="0" y="230387"/>
                  </a:lnTo>
                  <a:close/>
                </a:path>
              </a:pathLst>
            </a:custGeom>
            <a:solidFill>
              <a:srgbClr val="000000">
                <a:alpha val="0"/>
              </a:srgbClr>
            </a:solidFill>
          </p:spPr>
        </p:sp>
        <p:sp>
          <p:nvSpPr>
            <p:cNvPr name="TextBox 15" id="15"/>
            <p:cNvSpPr txBox="true"/>
            <p:nvPr/>
          </p:nvSpPr>
          <p:spPr>
            <a:xfrm>
              <a:off x="0" y="-19050"/>
              <a:ext cx="2122488" cy="249437"/>
            </a:xfrm>
            <a:prstGeom prst="rect">
              <a:avLst/>
            </a:prstGeom>
          </p:spPr>
          <p:txBody>
            <a:bodyPr anchor="t" rtlCol="false" tIns="0" lIns="0" bIns="0" rIns="0"/>
            <a:lstStyle/>
            <a:p>
              <a:pPr algn="l">
                <a:lnSpc>
                  <a:spcPts val="1312"/>
                </a:lnSpc>
              </a:pPr>
              <a:r>
                <a:rPr lang="en-US" sz="1062">
                  <a:solidFill>
                    <a:srgbClr val="F98AC7"/>
                  </a:solidFill>
                  <a:latin typeface="Arimo"/>
                  <a:ea typeface="Arimo"/>
                  <a:cs typeface="Arimo"/>
                  <a:sym typeface="Arimo"/>
                </a:rPr>
                <a:t>CEO &amp; LEAD DEVELOPER</a:t>
              </a:r>
            </a:p>
          </p:txBody>
        </p:sp>
      </p:grpSp>
      <p:sp>
        <p:nvSpPr>
          <p:cNvPr name="Freeform 16" id="16" descr="preencoded.png"/>
          <p:cNvSpPr/>
          <p:nvPr/>
        </p:nvSpPr>
        <p:spPr>
          <a:xfrm flipH="false" flipV="false" rot="0">
            <a:off x="496044" y="4057055"/>
            <a:ext cx="2240310" cy="4978450"/>
          </a:xfrm>
          <a:custGeom>
            <a:avLst/>
            <a:gdLst/>
            <a:ahLst/>
            <a:cxnLst/>
            <a:rect r="r" b="b" t="t" l="l"/>
            <a:pathLst>
              <a:path h="4978450" w="2240310">
                <a:moveTo>
                  <a:pt x="0" y="0"/>
                </a:moveTo>
                <a:lnTo>
                  <a:pt x="2240310" y="0"/>
                </a:lnTo>
                <a:lnTo>
                  <a:pt x="2240310" y="4978450"/>
                </a:lnTo>
                <a:lnTo>
                  <a:pt x="0" y="4978450"/>
                </a:lnTo>
                <a:lnTo>
                  <a:pt x="0" y="0"/>
                </a:lnTo>
                <a:close/>
              </a:path>
            </a:pathLst>
          </a:custGeom>
          <a:blipFill>
            <a:blip r:embed="rId4"/>
            <a:stretch>
              <a:fillRect l="0" t="-74" r="0" b="-74"/>
            </a:stretch>
          </a:blipFill>
        </p:spPr>
      </p:sp>
      <p:grpSp>
        <p:nvGrpSpPr>
          <p:cNvPr name="Group 17" id="17"/>
          <p:cNvGrpSpPr/>
          <p:nvPr/>
        </p:nvGrpSpPr>
        <p:grpSpPr>
          <a:xfrm rot="0">
            <a:off x="5236071" y="4045595"/>
            <a:ext cx="1382166" cy="172790"/>
            <a:chOff x="0" y="0"/>
            <a:chExt cx="1842888" cy="230387"/>
          </a:xfrm>
        </p:grpSpPr>
        <p:sp>
          <p:nvSpPr>
            <p:cNvPr name="Freeform 18" id="18"/>
            <p:cNvSpPr/>
            <p:nvPr/>
          </p:nvSpPr>
          <p:spPr>
            <a:xfrm flipH="false" flipV="false" rot="0">
              <a:off x="0" y="0"/>
              <a:ext cx="1842888" cy="230387"/>
            </a:xfrm>
            <a:custGeom>
              <a:avLst/>
              <a:gdLst/>
              <a:ahLst/>
              <a:cxnLst/>
              <a:rect r="r" b="b" t="t" l="l"/>
              <a:pathLst>
                <a:path h="230387" w="1842888">
                  <a:moveTo>
                    <a:pt x="0" y="0"/>
                  </a:moveTo>
                  <a:lnTo>
                    <a:pt x="1842888" y="0"/>
                  </a:lnTo>
                  <a:lnTo>
                    <a:pt x="1842888" y="230387"/>
                  </a:lnTo>
                  <a:lnTo>
                    <a:pt x="0" y="230387"/>
                  </a:lnTo>
                  <a:close/>
                </a:path>
              </a:pathLst>
            </a:custGeom>
            <a:solidFill>
              <a:srgbClr val="000000">
                <a:alpha val="0"/>
              </a:srgbClr>
            </a:solidFill>
          </p:spPr>
        </p:sp>
        <p:sp>
          <p:nvSpPr>
            <p:cNvPr name="TextBox 19" id="19"/>
            <p:cNvSpPr txBox="true"/>
            <p:nvPr/>
          </p:nvSpPr>
          <p:spPr>
            <a:xfrm>
              <a:off x="0" y="-19050"/>
              <a:ext cx="1842888" cy="249437"/>
            </a:xfrm>
            <a:prstGeom prst="rect">
              <a:avLst/>
            </a:prstGeom>
          </p:spPr>
          <p:txBody>
            <a:bodyPr anchor="t" rtlCol="false" tIns="0" lIns="0" bIns="0" rIns="0"/>
            <a:lstStyle/>
            <a:p>
              <a:pPr algn="l">
                <a:lnSpc>
                  <a:spcPts val="1312"/>
                </a:lnSpc>
              </a:pPr>
              <a:r>
                <a:rPr lang="en-US" sz="1062" b="true">
                  <a:solidFill>
                    <a:srgbClr val="F98AC7"/>
                  </a:solidFill>
                  <a:latin typeface="Arimo Bold"/>
                  <a:ea typeface="Arimo Bold"/>
                  <a:cs typeface="Arimo Bold"/>
                  <a:sym typeface="Arimo Bold"/>
                </a:rPr>
                <a:t>SOLOMON KURIA</a:t>
              </a:r>
            </a:p>
          </p:txBody>
        </p:sp>
      </p:grpSp>
      <p:grpSp>
        <p:nvGrpSpPr>
          <p:cNvPr name="Group 20" id="20"/>
          <p:cNvGrpSpPr/>
          <p:nvPr/>
        </p:nvGrpSpPr>
        <p:grpSpPr>
          <a:xfrm rot="0">
            <a:off x="5236071" y="4310509"/>
            <a:ext cx="1399877" cy="172790"/>
            <a:chOff x="0" y="0"/>
            <a:chExt cx="1866503" cy="230387"/>
          </a:xfrm>
        </p:grpSpPr>
        <p:sp>
          <p:nvSpPr>
            <p:cNvPr name="Freeform 21" id="21"/>
            <p:cNvSpPr/>
            <p:nvPr/>
          </p:nvSpPr>
          <p:spPr>
            <a:xfrm flipH="false" flipV="false" rot="0">
              <a:off x="0" y="0"/>
              <a:ext cx="1866503" cy="230387"/>
            </a:xfrm>
            <a:custGeom>
              <a:avLst/>
              <a:gdLst/>
              <a:ahLst/>
              <a:cxnLst/>
              <a:rect r="r" b="b" t="t" l="l"/>
              <a:pathLst>
                <a:path h="230387" w="1866503">
                  <a:moveTo>
                    <a:pt x="0" y="0"/>
                  </a:moveTo>
                  <a:lnTo>
                    <a:pt x="1866503" y="0"/>
                  </a:lnTo>
                  <a:lnTo>
                    <a:pt x="1866503" y="230387"/>
                  </a:lnTo>
                  <a:lnTo>
                    <a:pt x="0" y="230387"/>
                  </a:lnTo>
                  <a:close/>
                </a:path>
              </a:pathLst>
            </a:custGeom>
            <a:solidFill>
              <a:srgbClr val="000000">
                <a:alpha val="0"/>
              </a:srgbClr>
            </a:solidFill>
          </p:spPr>
        </p:sp>
        <p:sp>
          <p:nvSpPr>
            <p:cNvPr name="TextBox 22" id="22"/>
            <p:cNvSpPr txBox="true"/>
            <p:nvPr/>
          </p:nvSpPr>
          <p:spPr>
            <a:xfrm>
              <a:off x="0" y="-19050"/>
              <a:ext cx="1866503" cy="249437"/>
            </a:xfrm>
            <a:prstGeom prst="rect">
              <a:avLst/>
            </a:prstGeom>
          </p:spPr>
          <p:txBody>
            <a:bodyPr anchor="t" rtlCol="false" tIns="0" lIns="0" bIns="0" rIns="0"/>
            <a:lstStyle/>
            <a:p>
              <a:pPr algn="l">
                <a:lnSpc>
                  <a:spcPts val="1312"/>
                </a:lnSpc>
              </a:pPr>
              <a:r>
                <a:rPr lang="en-US" sz="1062">
                  <a:solidFill>
                    <a:srgbClr val="F98AC7"/>
                  </a:solidFill>
                  <a:latin typeface="Arimo"/>
                  <a:ea typeface="Arimo"/>
                  <a:cs typeface="Arimo"/>
                  <a:sym typeface="Arimo"/>
                </a:rPr>
                <a:t>CO - FOUNDER &amp; CTO</a:t>
              </a:r>
            </a:p>
          </p:txBody>
        </p:sp>
      </p:grpSp>
      <p:sp>
        <p:nvSpPr>
          <p:cNvPr name="Freeform 23" id="23" descr="preencoded.png"/>
          <p:cNvSpPr/>
          <p:nvPr/>
        </p:nvSpPr>
        <p:spPr>
          <a:xfrm flipH="false" flipV="false" rot="0">
            <a:off x="496044" y="9346257"/>
            <a:ext cx="2240310" cy="3982641"/>
          </a:xfrm>
          <a:custGeom>
            <a:avLst/>
            <a:gdLst/>
            <a:ahLst/>
            <a:cxnLst/>
            <a:rect r="r" b="b" t="t" l="l"/>
            <a:pathLst>
              <a:path h="3982641" w="2240310">
                <a:moveTo>
                  <a:pt x="0" y="0"/>
                </a:moveTo>
                <a:lnTo>
                  <a:pt x="2240310" y="0"/>
                </a:lnTo>
                <a:lnTo>
                  <a:pt x="2240310" y="3982642"/>
                </a:lnTo>
                <a:lnTo>
                  <a:pt x="0" y="3982642"/>
                </a:lnTo>
                <a:lnTo>
                  <a:pt x="0" y="0"/>
                </a:lnTo>
                <a:close/>
              </a:path>
            </a:pathLst>
          </a:custGeom>
          <a:blipFill>
            <a:blip r:embed="rId5"/>
            <a:stretch>
              <a:fillRect l="0" t="-28" r="0" b="-28"/>
            </a:stretch>
          </a:blipFill>
        </p:spPr>
      </p:sp>
      <p:grpSp>
        <p:nvGrpSpPr>
          <p:cNvPr name="Group 24" id="24"/>
          <p:cNvGrpSpPr/>
          <p:nvPr/>
        </p:nvGrpSpPr>
        <p:grpSpPr>
          <a:xfrm rot="0">
            <a:off x="5236071" y="9334798"/>
            <a:ext cx="1488727" cy="172790"/>
            <a:chOff x="0" y="0"/>
            <a:chExt cx="1984970" cy="230387"/>
          </a:xfrm>
        </p:grpSpPr>
        <p:sp>
          <p:nvSpPr>
            <p:cNvPr name="Freeform 25" id="25"/>
            <p:cNvSpPr/>
            <p:nvPr/>
          </p:nvSpPr>
          <p:spPr>
            <a:xfrm flipH="false" flipV="false" rot="0">
              <a:off x="0" y="0"/>
              <a:ext cx="1984970" cy="230387"/>
            </a:xfrm>
            <a:custGeom>
              <a:avLst/>
              <a:gdLst/>
              <a:ahLst/>
              <a:cxnLst/>
              <a:rect r="r" b="b" t="t" l="l"/>
              <a:pathLst>
                <a:path h="230387" w="1984970">
                  <a:moveTo>
                    <a:pt x="0" y="0"/>
                  </a:moveTo>
                  <a:lnTo>
                    <a:pt x="1984970" y="0"/>
                  </a:lnTo>
                  <a:lnTo>
                    <a:pt x="1984970" y="230387"/>
                  </a:lnTo>
                  <a:lnTo>
                    <a:pt x="0" y="230387"/>
                  </a:lnTo>
                  <a:close/>
                </a:path>
              </a:pathLst>
            </a:custGeom>
            <a:solidFill>
              <a:srgbClr val="000000">
                <a:alpha val="0"/>
              </a:srgbClr>
            </a:solidFill>
          </p:spPr>
        </p:sp>
        <p:sp>
          <p:nvSpPr>
            <p:cNvPr name="TextBox 26" id="26"/>
            <p:cNvSpPr txBox="true"/>
            <p:nvPr/>
          </p:nvSpPr>
          <p:spPr>
            <a:xfrm>
              <a:off x="0" y="-19050"/>
              <a:ext cx="1984970" cy="249437"/>
            </a:xfrm>
            <a:prstGeom prst="rect">
              <a:avLst/>
            </a:prstGeom>
          </p:spPr>
          <p:txBody>
            <a:bodyPr anchor="t" rtlCol="false" tIns="0" lIns="0" bIns="0" rIns="0"/>
            <a:lstStyle/>
            <a:p>
              <a:pPr algn="l">
                <a:lnSpc>
                  <a:spcPts val="1312"/>
                </a:lnSpc>
              </a:pPr>
              <a:r>
                <a:rPr lang="en-US" sz="1062" b="true">
                  <a:solidFill>
                    <a:srgbClr val="F98AC7"/>
                  </a:solidFill>
                  <a:latin typeface="Arimo Bold"/>
                  <a:ea typeface="Arimo Bold"/>
                  <a:cs typeface="Arimo Bold"/>
                  <a:sym typeface="Arimo Bold"/>
                </a:rPr>
                <a:t>CHRISTINE WANJIKU</a:t>
              </a:r>
            </a:p>
          </p:txBody>
        </p:sp>
      </p:grpSp>
      <p:grpSp>
        <p:nvGrpSpPr>
          <p:cNvPr name="Group 27" id="27"/>
          <p:cNvGrpSpPr/>
          <p:nvPr/>
        </p:nvGrpSpPr>
        <p:grpSpPr>
          <a:xfrm rot="0">
            <a:off x="5236071" y="9599711"/>
            <a:ext cx="1619250" cy="172790"/>
            <a:chOff x="0" y="0"/>
            <a:chExt cx="2159000" cy="230387"/>
          </a:xfrm>
        </p:grpSpPr>
        <p:sp>
          <p:nvSpPr>
            <p:cNvPr name="Freeform 28" id="28"/>
            <p:cNvSpPr/>
            <p:nvPr/>
          </p:nvSpPr>
          <p:spPr>
            <a:xfrm flipH="false" flipV="false" rot="0">
              <a:off x="0" y="0"/>
              <a:ext cx="2159000" cy="230387"/>
            </a:xfrm>
            <a:custGeom>
              <a:avLst/>
              <a:gdLst/>
              <a:ahLst/>
              <a:cxnLst/>
              <a:rect r="r" b="b" t="t" l="l"/>
              <a:pathLst>
                <a:path h="230387" w="2159000">
                  <a:moveTo>
                    <a:pt x="0" y="0"/>
                  </a:moveTo>
                  <a:lnTo>
                    <a:pt x="2159000" y="0"/>
                  </a:lnTo>
                  <a:lnTo>
                    <a:pt x="2159000" y="230387"/>
                  </a:lnTo>
                  <a:lnTo>
                    <a:pt x="0" y="230387"/>
                  </a:lnTo>
                  <a:close/>
                </a:path>
              </a:pathLst>
            </a:custGeom>
            <a:solidFill>
              <a:srgbClr val="000000">
                <a:alpha val="0"/>
              </a:srgbClr>
            </a:solidFill>
          </p:spPr>
        </p:sp>
        <p:sp>
          <p:nvSpPr>
            <p:cNvPr name="TextBox 29" id="29"/>
            <p:cNvSpPr txBox="true"/>
            <p:nvPr/>
          </p:nvSpPr>
          <p:spPr>
            <a:xfrm>
              <a:off x="0" y="-19050"/>
              <a:ext cx="2159000" cy="249437"/>
            </a:xfrm>
            <a:prstGeom prst="rect">
              <a:avLst/>
            </a:prstGeom>
          </p:spPr>
          <p:txBody>
            <a:bodyPr anchor="t" rtlCol="false" tIns="0" lIns="0" bIns="0" rIns="0"/>
            <a:lstStyle/>
            <a:p>
              <a:pPr algn="l">
                <a:lnSpc>
                  <a:spcPts val="1312"/>
                </a:lnSpc>
              </a:pPr>
              <a:r>
                <a:rPr lang="en-US" sz="1062">
                  <a:solidFill>
                    <a:srgbClr val="F98AC7"/>
                  </a:solidFill>
                  <a:latin typeface="Arimo"/>
                  <a:ea typeface="Arimo"/>
                  <a:cs typeface="Arimo"/>
                  <a:sym typeface="Arimo"/>
                </a:rPr>
                <a:t>Chief Marketing  Officer.</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992238" y="1873300"/>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F98AC7"/>
                  </a:solidFill>
                  <a:latin typeface="Arimo"/>
                  <a:ea typeface="Arimo"/>
                  <a:cs typeface="Arimo"/>
                  <a:sym typeface="Arimo"/>
                </a:rPr>
                <a:t>Thank you!</a:t>
              </a:r>
            </a:p>
          </p:txBody>
        </p:sp>
      </p:grpSp>
      <p:sp>
        <p:nvSpPr>
          <p:cNvPr name="Freeform 9" id="9" descr="preencoded.png"/>
          <p:cNvSpPr/>
          <p:nvPr/>
        </p:nvSpPr>
        <p:spPr>
          <a:xfrm flipH="false" flipV="false" rot="0">
            <a:off x="992238" y="3326309"/>
            <a:ext cx="5198269" cy="3212752"/>
          </a:xfrm>
          <a:custGeom>
            <a:avLst/>
            <a:gdLst/>
            <a:ahLst/>
            <a:cxnLst/>
            <a:rect r="r" b="b" t="t" l="l"/>
            <a:pathLst>
              <a:path h="3212752" w="5198269">
                <a:moveTo>
                  <a:pt x="0" y="0"/>
                </a:moveTo>
                <a:lnTo>
                  <a:pt x="5198268" y="0"/>
                </a:lnTo>
                <a:lnTo>
                  <a:pt x="5198268" y="3212752"/>
                </a:lnTo>
                <a:lnTo>
                  <a:pt x="0" y="3212752"/>
                </a:lnTo>
                <a:lnTo>
                  <a:pt x="0" y="0"/>
                </a:lnTo>
                <a:close/>
              </a:path>
            </a:pathLst>
          </a:custGeom>
          <a:blipFill>
            <a:blip r:embed="rId3"/>
            <a:stretch>
              <a:fillRect l="-66" t="0" r="-66" b="0"/>
            </a:stretch>
          </a:blipFill>
        </p:spPr>
      </p:sp>
      <p:grpSp>
        <p:nvGrpSpPr>
          <p:cNvPr name="Group 10" id="10"/>
          <p:cNvGrpSpPr/>
          <p:nvPr/>
        </p:nvGrpSpPr>
        <p:grpSpPr>
          <a:xfrm rot="0">
            <a:off x="992238" y="6893421"/>
            <a:ext cx="3544044" cy="442912"/>
            <a:chOff x="0" y="0"/>
            <a:chExt cx="4725392" cy="590550"/>
          </a:xfrm>
        </p:grpSpPr>
        <p:sp>
          <p:nvSpPr>
            <p:cNvPr name="Freeform 11" id="1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2" id="12"/>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Our Team</a:t>
              </a:r>
            </a:p>
          </p:txBody>
        </p:sp>
      </p:grpSp>
      <p:grpSp>
        <p:nvGrpSpPr>
          <p:cNvPr name="Group 13" id="13"/>
          <p:cNvGrpSpPr/>
          <p:nvPr/>
        </p:nvGrpSpPr>
        <p:grpSpPr>
          <a:xfrm rot="0">
            <a:off x="992238" y="7506444"/>
            <a:ext cx="5198269" cy="907256"/>
            <a:chOff x="0" y="0"/>
            <a:chExt cx="6931025" cy="1209675"/>
          </a:xfrm>
        </p:grpSpPr>
        <p:sp>
          <p:nvSpPr>
            <p:cNvPr name="Freeform 14" id="14"/>
            <p:cNvSpPr/>
            <p:nvPr/>
          </p:nvSpPr>
          <p:spPr>
            <a:xfrm flipH="false" flipV="false" rot="0">
              <a:off x="0" y="0"/>
              <a:ext cx="6931025" cy="1209675"/>
            </a:xfrm>
            <a:custGeom>
              <a:avLst/>
              <a:gdLst/>
              <a:ahLst/>
              <a:cxnLst/>
              <a:rect r="r" b="b" t="t" l="l"/>
              <a:pathLst>
                <a:path h="1209675" w="6931025">
                  <a:moveTo>
                    <a:pt x="0" y="0"/>
                  </a:moveTo>
                  <a:lnTo>
                    <a:pt x="6931025" y="0"/>
                  </a:lnTo>
                  <a:lnTo>
                    <a:pt x="6931025" y="1209675"/>
                  </a:lnTo>
                  <a:lnTo>
                    <a:pt x="0" y="1209675"/>
                  </a:lnTo>
                  <a:close/>
                </a:path>
              </a:pathLst>
            </a:custGeom>
            <a:solidFill>
              <a:srgbClr val="000000">
                <a:alpha val="0"/>
              </a:srgbClr>
            </a:solidFill>
          </p:spPr>
        </p:sp>
        <p:sp>
          <p:nvSpPr>
            <p:cNvPr name="TextBox 15" id="15"/>
            <p:cNvSpPr txBox="true"/>
            <p:nvPr/>
          </p:nvSpPr>
          <p:spPr>
            <a:xfrm>
              <a:off x="0" y="-95250"/>
              <a:ext cx="6931025" cy="1304925"/>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Proud to serve SMBs across Africa with MaliTrack.</a:t>
              </a:r>
            </a:p>
          </p:txBody>
        </p:sp>
      </p:grpSp>
      <p:sp>
        <p:nvSpPr>
          <p:cNvPr name="Freeform 16" id="16" descr="preencoded.png"/>
          <p:cNvSpPr/>
          <p:nvPr/>
        </p:nvSpPr>
        <p:spPr>
          <a:xfrm flipH="false" flipV="false" rot="0">
            <a:off x="6544866" y="3326309"/>
            <a:ext cx="5198269" cy="3212752"/>
          </a:xfrm>
          <a:custGeom>
            <a:avLst/>
            <a:gdLst/>
            <a:ahLst/>
            <a:cxnLst/>
            <a:rect r="r" b="b" t="t" l="l"/>
            <a:pathLst>
              <a:path h="3212752" w="5198269">
                <a:moveTo>
                  <a:pt x="0" y="0"/>
                </a:moveTo>
                <a:lnTo>
                  <a:pt x="5198269" y="0"/>
                </a:lnTo>
                <a:lnTo>
                  <a:pt x="5198269" y="3212752"/>
                </a:lnTo>
                <a:lnTo>
                  <a:pt x="0" y="3212752"/>
                </a:lnTo>
                <a:lnTo>
                  <a:pt x="0" y="0"/>
                </a:lnTo>
                <a:close/>
              </a:path>
            </a:pathLst>
          </a:custGeom>
          <a:blipFill>
            <a:blip r:embed="rId4"/>
            <a:stretch>
              <a:fillRect l="-66" t="0" r="-66" b="0"/>
            </a:stretch>
          </a:blipFill>
        </p:spPr>
      </p:sp>
      <p:grpSp>
        <p:nvGrpSpPr>
          <p:cNvPr name="Group 17" id="17"/>
          <p:cNvGrpSpPr/>
          <p:nvPr/>
        </p:nvGrpSpPr>
        <p:grpSpPr>
          <a:xfrm rot="0">
            <a:off x="6544866" y="6893421"/>
            <a:ext cx="3544044" cy="442912"/>
            <a:chOff x="0" y="0"/>
            <a:chExt cx="4725392" cy="590550"/>
          </a:xfrm>
        </p:grpSpPr>
        <p:sp>
          <p:nvSpPr>
            <p:cNvPr name="Freeform 18" id="1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9" id="19"/>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Contact Email</a:t>
              </a:r>
            </a:p>
          </p:txBody>
        </p:sp>
      </p:grpSp>
      <p:grpSp>
        <p:nvGrpSpPr>
          <p:cNvPr name="Group 20" id="20"/>
          <p:cNvGrpSpPr/>
          <p:nvPr/>
        </p:nvGrpSpPr>
        <p:grpSpPr>
          <a:xfrm rot="0">
            <a:off x="6544866" y="7506444"/>
            <a:ext cx="5198269" cy="453629"/>
            <a:chOff x="0" y="0"/>
            <a:chExt cx="6931025" cy="604838"/>
          </a:xfrm>
        </p:grpSpPr>
        <p:sp>
          <p:nvSpPr>
            <p:cNvPr name="Freeform 21" id="21"/>
            <p:cNvSpPr/>
            <p:nvPr/>
          </p:nvSpPr>
          <p:spPr>
            <a:xfrm flipH="false" flipV="false" rot="0">
              <a:off x="0" y="0"/>
              <a:ext cx="6931025" cy="604838"/>
            </a:xfrm>
            <a:custGeom>
              <a:avLst/>
              <a:gdLst/>
              <a:ahLst/>
              <a:cxnLst/>
              <a:rect r="r" b="b" t="t" l="l"/>
              <a:pathLst>
                <a:path h="604838" w="6931025">
                  <a:moveTo>
                    <a:pt x="0" y="0"/>
                  </a:moveTo>
                  <a:lnTo>
                    <a:pt x="6931025" y="0"/>
                  </a:lnTo>
                  <a:lnTo>
                    <a:pt x="6931025" y="604838"/>
                  </a:lnTo>
                  <a:lnTo>
                    <a:pt x="0" y="604838"/>
                  </a:lnTo>
                  <a:close/>
                </a:path>
              </a:pathLst>
            </a:custGeom>
            <a:solidFill>
              <a:srgbClr val="000000">
                <a:alpha val="0"/>
              </a:srgbClr>
            </a:solidFill>
          </p:spPr>
        </p:sp>
        <p:sp>
          <p:nvSpPr>
            <p:cNvPr name="TextBox 22" id="22"/>
            <p:cNvSpPr txBox="true"/>
            <p:nvPr/>
          </p:nvSpPr>
          <p:spPr>
            <a:xfrm>
              <a:off x="0" y="-95250"/>
              <a:ext cx="6931025" cy="700088"/>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mpeter778@gmail.com</a:t>
              </a:r>
            </a:p>
          </p:txBody>
        </p:sp>
      </p:grpSp>
      <p:sp>
        <p:nvSpPr>
          <p:cNvPr name="Freeform 23" id="23" descr="preencoded.png"/>
          <p:cNvSpPr/>
          <p:nvPr/>
        </p:nvSpPr>
        <p:spPr>
          <a:xfrm flipH="false" flipV="false" rot="0">
            <a:off x="12097494" y="3326309"/>
            <a:ext cx="5198269" cy="3212752"/>
          </a:xfrm>
          <a:custGeom>
            <a:avLst/>
            <a:gdLst/>
            <a:ahLst/>
            <a:cxnLst/>
            <a:rect r="r" b="b" t="t" l="l"/>
            <a:pathLst>
              <a:path h="3212752" w="5198269">
                <a:moveTo>
                  <a:pt x="0" y="0"/>
                </a:moveTo>
                <a:lnTo>
                  <a:pt x="5198268" y="0"/>
                </a:lnTo>
                <a:lnTo>
                  <a:pt x="5198268" y="3212752"/>
                </a:lnTo>
                <a:lnTo>
                  <a:pt x="0" y="3212752"/>
                </a:lnTo>
                <a:lnTo>
                  <a:pt x="0" y="0"/>
                </a:lnTo>
                <a:close/>
              </a:path>
            </a:pathLst>
          </a:custGeom>
          <a:blipFill>
            <a:blip r:embed="rId5"/>
            <a:stretch>
              <a:fillRect l="-66" t="0" r="-66" b="0"/>
            </a:stretch>
          </a:blipFill>
        </p:spPr>
      </p:sp>
      <p:grpSp>
        <p:nvGrpSpPr>
          <p:cNvPr name="Group 24" id="24"/>
          <p:cNvGrpSpPr/>
          <p:nvPr/>
        </p:nvGrpSpPr>
        <p:grpSpPr>
          <a:xfrm rot="0">
            <a:off x="12097494" y="6893421"/>
            <a:ext cx="3544044" cy="442912"/>
            <a:chOff x="0" y="0"/>
            <a:chExt cx="4725392" cy="590550"/>
          </a:xfrm>
        </p:grpSpPr>
        <p:sp>
          <p:nvSpPr>
            <p:cNvPr name="Freeform 25" id="25"/>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6" id="26"/>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Visit Our Website</a:t>
              </a:r>
            </a:p>
          </p:txBody>
        </p:sp>
      </p:grpSp>
      <p:grpSp>
        <p:nvGrpSpPr>
          <p:cNvPr name="Group 27" id="27"/>
          <p:cNvGrpSpPr/>
          <p:nvPr/>
        </p:nvGrpSpPr>
        <p:grpSpPr>
          <a:xfrm rot="0">
            <a:off x="12097494" y="7506444"/>
            <a:ext cx="5198269" cy="453629"/>
            <a:chOff x="0" y="0"/>
            <a:chExt cx="6931025" cy="604838"/>
          </a:xfrm>
        </p:grpSpPr>
        <p:sp>
          <p:nvSpPr>
            <p:cNvPr name="Freeform 28" id="28"/>
            <p:cNvSpPr/>
            <p:nvPr/>
          </p:nvSpPr>
          <p:spPr>
            <a:xfrm flipH="false" flipV="false" rot="0">
              <a:off x="0" y="0"/>
              <a:ext cx="6931025" cy="604838"/>
            </a:xfrm>
            <a:custGeom>
              <a:avLst/>
              <a:gdLst/>
              <a:ahLst/>
              <a:cxnLst/>
              <a:rect r="r" b="b" t="t" l="l"/>
              <a:pathLst>
                <a:path h="604838" w="6931025">
                  <a:moveTo>
                    <a:pt x="0" y="0"/>
                  </a:moveTo>
                  <a:lnTo>
                    <a:pt x="6931025" y="0"/>
                  </a:lnTo>
                  <a:lnTo>
                    <a:pt x="6931025" y="604838"/>
                  </a:lnTo>
                  <a:lnTo>
                    <a:pt x="0" y="604838"/>
                  </a:lnTo>
                  <a:close/>
                </a:path>
              </a:pathLst>
            </a:custGeom>
            <a:solidFill>
              <a:srgbClr val="000000">
                <a:alpha val="0"/>
              </a:srgbClr>
            </a:solidFill>
          </p:spPr>
        </p:sp>
        <p:sp>
          <p:nvSpPr>
            <p:cNvPr name="TextBox 29" id="29"/>
            <p:cNvSpPr txBox="true"/>
            <p:nvPr/>
          </p:nvSpPr>
          <p:spPr>
            <a:xfrm>
              <a:off x="0" y="-95250"/>
              <a:ext cx="6931025" cy="700088"/>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https://MaliTrack.io</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992238" y="794147"/>
            <a:ext cx="818704" cy="204639"/>
          </a:xfrm>
          <a:custGeom>
            <a:avLst/>
            <a:gdLst/>
            <a:ahLst/>
            <a:cxnLst/>
            <a:rect r="r" b="b" t="t" l="l"/>
            <a:pathLst>
              <a:path h="204639" w="818704">
                <a:moveTo>
                  <a:pt x="0" y="0"/>
                </a:moveTo>
                <a:lnTo>
                  <a:pt x="818703" y="0"/>
                </a:lnTo>
                <a:lnTo>
                  <a:pt x="818703" y="204639"/>
                </a:lnTo>
                <a:lnTo>
                  <a:pt x="0" y="204639"/>
                </a:lnTo>
                <a:lnTo>
                  <a:pt x="0" y="0"/>
                </a:lnTo>
                <a:close/>
              </a:path>
            </a:pathLst>
          </a:custGeom>
          <a:blipFill>
            <a:blip r:embed="rId3"/>
            <a:stretch>
              <a:fillRect l="-1181" t="0" r="-1181" b="0"/>
            </a:stretch>
          </a:blipFill>
        </p:spPr>
      </p:sp>
      <p:grpSp>
        <p:nvGrpSpPr>
          <p:cNvPr name="Group 7" id="7"/>
          <p:cNvGrpSpPr/>
          <p:nvPr/>
        </p:nvGrpSpPr>
        <p:grpSpPr>
          <a:xfrm rot="0">
            <a:off x="992238" y="1296441"/>
            <a:ext cx="16303526" cy="1488132"/>
            <a:chOff x="0" y="0"/>
            <a:chExt cx="21738035" cy="1984177"/>
          </a:xfrm>
        </p:grpSpPr>
        <p:sp>
          <p:nvSpPr>
            <p:cNvPr name="Freeform 8" id="8"/>
            <p:cNvSpPr/>
            <p:nvPr/>
          </p:nvSpPr>
          <p:spPr>
            <a:xfrm flipH="false" flipV="false" rot="0">
              <a:off x="0" y="0"/>
              <a:ext cx="21738034" cy="1984177"/>
            </a:xfrm>
            <a:custGeom>
              <a:avLst/>
              <a:gdLst/>
              <a:ahLst/>
              <a:cxnLst/>
              <a:rect r="r" b="b" t="t" l="l"/>
              <a:pathLst>
                <a:path h="1984177" w="21738034">
                  <a:moveTo>
                    <a:pt x="0" y="0"/>
                  </a:moveTo>
                  <a:lnTo>
                    <a:pt x="21738034" y="0"/>
                  </a:lnTo>
                  <a:lnTo>
                    <a:pt x="21738034" y="1984177"/>
                  </a:lnTo>
                  <a:lnTo>
                    <a:pt x="0" y="1984177"/>
                  </a:lnTo>
                  <a:close/>
                </a:path>
              </a:pathLst>
            </a:custGeom>
            <a:solidFill>
              <a:srgbClr val="000000">
                <a:alpha val="0"/>
              </a:srgbClr>
            </a:solidFill>
          </p:spPr>
        </p:sp>
        <p:sp>
          <p:nvSpPr>
            <p:cNvPr name="TextBox 9" id="9"/>
            <p:cNvSpPr txBox="true"/>
            <p:nvPr/>
          </p:nvSpPr>
          <p:spPr>
            <a:xfrm>
              <a:off x="0" y="-28575"/>
              <a:ext cx="21738035" cy="2012752"/>
            </a:xfrm>
            <a:prstGeom prst="rect">
              <a:avLst/>
            </a:prstGeom>
          </p:spPr>
          <p:txBody>
            <a:bodyPr anchor="t" rtlCol="false" tIns="0" lIns="0" bIns="0" rIns="0"/>
            <a:lstStyle/>
            <a:p>
              <a:pPr algn="l">
                <a:lnSpc>
                  <a:spcPts val="3875"/>
                </a:lnSpc>
              </a:pPr>
              <a:r>
                <a:rPr lang="en-US" sz="3125" b="true">
                  <a:solidFill>
                    <a:srgbClr val="F98AC7"/>
                  </a:solidFill>
                  <a:latin typeface="Arimo Bold"/>
                  <a:ea typeface="Arimo Bold"/>
                  <a:cs typeface="Arimo Bold"/>
                  <a:sym typeface="Arimo Bold"/>
                </a:rPr>
                <a:t>SMB owners in Africa struggle with managing finances and inventory effectively, leading to poor decision-making, reduced profitability, and financial instability and insights perpetuates poverty and hinders sustainable growth.</a:t>
              </a:r>
            </a:p>
          </p:txBody>
        </p:sp>
      </p:grpSp>
      <p:sp>
        <p:nvSpPr>
          <p:cNvPr name="Freeform 10" id="10" descr="preencoded.png"/>
          <p:cNvSpPr/>
          <p:nvPr/>
        </p:nvSpPr>
        <p:spPr>
          <a:xfrm flipH="false" flipV="false" rot="0">
            <a:off x="992238" y="3082230"/>
            <a:ext cx="5011341" cy="5011341"/>
          </a:xfrm>
          <a:custGeom>
            <a:avLst/>
            <a:gdLst/>
            <a:ahLst/>
            <a:cxnLst/>
            <a:rect r="r" b="b" t="t" l="l"/>
            <a:pathLst>
              <a:path h="5011341" w="5011341">
                <a:moveTo>
                  <a:pt x="0" y="0"/>
                </a:moveTo>
                <a:lnTo>
                  <a:pt x="5011341" y="0"/>
                </a:lnTo>
                <a:lnTo>
                  <a:pt x="5011341" y="5011341"/>
                </a:lnTo>
                <a:lnTo>
                  <a:pt x="0" y="5011341"/>
                </a:lnTo>
                <a:lnTo>
                  <a:pt x="0" y="0"/>
                </a:lnTo>
                <a:close/>
              </a:path>
            </a:pathLst>
          </a:custGeom>
          <a:blipFill>
            <a:blip r:embed="rId4"/>
            <a:stretch>
              <a:fillRect l="0" t="0" r="0" b="0"/>
            </a:stretch>
          </a:blipFill>
        </p:spPr>
      </p:sp>
      <p:grpSp>
        <p:nvGrpSpPr>
          <p:cNvPr name="Group 11" id="11"/>
          <p:cNvGrpSpPr/>
          <p:nvPr/>
        </p:nvGrpSpPr>
        <p:grpSpPr>
          <a:xfrm rot="0">
            <a:off x="992238" y="8316814"/>
            <a:ext cx="16303526" cy="635199"/>
            <a:chOff x="0" y="0"/>
            <a:chExt cx="21738035" cy="846932"/>
          </a:xfrm>
        </p:grpSpPr>
        <p:sp>
          <p:nvSpPr>
            <p:cNvPr name="Freeform 12" id="12"/>
            <p:cNvSpPr/>
            <p:nvPr/>
          </p:nvSpPr>
          <p:spPr>
            <a:xfrm flipH="false" flipV="false" rot="0">
              <a:off x="0" y="0"/>
              <a:ext cx="21738034" cy="846932"/>
            </a:xfrm>
            <a:custGeom>
              <a:avLst/>
              <a:gdLst/>
              <a:ahLst/>
              <a:cxnLst/>
              <a:rect r="r" b="b" t="t" l="l"/>
              <a:pathLst>
                <a:path h="846932" w="21738034">
                  <a:moveTo>
                    <a:pt x="0" y="0"/>
                  </a:moveTo>
                  <a:lnTo>
                    <a:pt x="21738034" y="0"/>
                  </a:lnTo>
                  <a:lnTo>
                    <a:pt x="21738034" y="846932"/>
                  </a:lnTo>
                  <a:lnTo>
                    <a:pt x="0" y="846932"/>
                  </a:lnTo>
                  <a:close/>
                </a:path>
              </a:pathLst>
            </a:custGeom>
            <a:solidFill>
              <a:srgbClr val="000000">
                <a:alpha val="0"/>
              </a:srgbClr>
            </a:solidFill>
          </p:spPr>
        </p:sp>
        <p:sp>
          <p:nvSpPr>
            <p:cNvPr name="TextBox 13" id="13"/>
            <p:cNvSpPr txBox="true"/>
            <p:nvPr/>
          </p:nvSpPr>
          <p:spPr>
            <a:xfrm>
              <a:off x="0" y="-47625"/>
              <a:ext cx="21738035" cy="894557"/>
            </a:xfrm>
            <a:prstGeom prst="rect">
              <a:avLst/>
            </a:prstGeom>
          </p:spPr>
          <p:txBody>
            <a:bodyPr anchor="t" rtlCol="false" tIns="0" lIns="0" bIns="0" rIns="0"/>
            <a:lstStyle/>
            <a:p>
              <a:pPr algn="l">
                <a:lnSpc>
                  <a:spcPts val="2499"/>
                </a:lnSpc>
              </a:pPr>
              <a:r>
                <a:rPr lang="en-US" sz="1562" b="true">
                  <a:solidFill>
                    <a:srgbClr val="D6E5EF"/>
                  </a:solidFill>
                  <a:latin typeface="Source Sans Pro Bold"/>
                  <a:ea typeface="Source Sans Pro Bold"/>
                  <a:cs typeface="Source Sans Pro Bold"/>
                  <a:sym typeface="Source Sans Pro Bold"/>
                </a:rPr>
                <a:t>Small and medium-sized business owners across Africa often lack access to tools for managing money and inventory effectively. This leads to untracked expenses, reduced profits, and financial instability, making it harder to escape poverty. By addressing these challenges, they can achieve sustainable growth and economic empowerment.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992238" y="880467"/>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57150"/>
              <a:ext cx="9450983" cy="1238448"/>
            </a:xfrm>
            <a:prstGeom prst="rect">
              <a:avLst/>
            </a:prstGeom>
          </p:spPr>
          <p:txBody>
            <a:bodyPr anchor="t" rtlCol="false" tIns="0" lIns="0" bIns="0" rIns="0"/>
            <a:lstStyle/>
            <a:p>
              <a:pPr algn="l">
                <a:lnSpc>
                  <a:spcPts val="6937"/>
                </a:lnSpc>
              </a:pPr>
              <a:r>
                <a:rPr lang="en-US" sz="5562" b="true">
                  <a:solidFill>
                    <a:srgbClr val="F98AC7"/>
                  </a:solidFill>
                  <a:latin typeface="Arimo Bold"/>
                  <a:ea typeface="Arimo Bold"/>
                  <a:cs typeface="Arimo Bold"/>
                  <a:sym typeface="Arimo Bold"/>
                </a:rPr>
                <a:t>Our Solution .</a:t>
              </a:r>
            </a:p>
          </p:txBody>
        </p:sp>
      </p:grpSp>
      <p:grpSp>
        <p:nvGrpSpPr>
          <p:cNvPr name="Group 9" id="9"/>
          <p:cNvGrpSpPr/>
          <p:nvPr/>
        </p:nvGrpSpPr>
        <p:grpSpPr>
          <a:xfrm rot="0">
            <a:off x="992238" y="2191642"/>
            <a:ext cx="16303526" cy="5669756"/>
            <a:chOff x="0" y="0"/>
            <a:chExt cx="21738035" cy="7559675"/>
          </a:xfrm>
        </p:grpSpPr>
        <p:sp>
          <p:nvSpPr>
            <p:cNvPr name="Freeform 10" id="10"/>
            <p:cNvSpPr/>
            <p:nvPr/>
          </p:nvSpPr>
          <p:spPr>
            <a:xfrm flipH="false" flipV="false" rot="0">
              <a:off x="0" y="0"/>
              <a:ext cx="21738034" cy="7559675"/>
            </a:xfrm>
            <a:custGeom>
              <a:avLst/>
              <a:gdLst/>
              <a:ahLst/>
              <a:cxnLst/>
              <a:rect r="r" b="b" t="t" l="l"/>
              <a:pathLst>
                <a:path h="7559675" w="21738034">
                  <a:moveTo>
                    <a:pt x="0" y="0"/>
                  </a:moveTo>
                  <a:lnTo>
                    <a:pt x="21738034" y="0"/>
                  </a:lnTo>
                  <a:lnTo>
                    <a:pt x="21738034" y="7559675"/>
                  </a:lnTo>
                  <a:lnTo>
                    <a:pt x="0" y="7559675"/>
                  </a:lnTo>
                  <a:close/>
                </a:path>
              </a:pathLst>
            </a:custGeom>
            <a:solidFill>
              <a:srgbClr val="000000">
                <a:alpha val="0"/>
              </a:srgbClr>
            </a:solidFill>
          </p:spPr>
        </p:sp>
        <p:sp>
          <p:nvSpPr>
            <p:cNvPr name="TextBox 11" id="11"/>
            <p:cNvSpPr txBox="true"/>
            <p:nvPr/>
          </p:nvSpPr>
          <p:spPr>
            <a:xfrm>
              <a:off x="0" y="-38100"/>
              <a:ext cx="21738035" cy="7597775"/>
            </a:xfrm>
            <a:prstGeom prst="rect">
              <a:avLst/>
            </a:prstGeom>
          </p:spPr>
          <p:txBody>
            <a:bodyPr anchor="t" rtlCol="false" tIns="0" lIns="0" bIns="0" rIns="0"/>
            <a:lstStyle/>
            <a:p>
              <a:pPr algn="l">
                <a:lnSpc>
                  <a:spcPts val="5562"/>
                </a:lnSpc>
              </a:pPr>
              <a:r>
                <a:rPr lang="en-US" sz="4437">
                  <a:solidFill>
                    <a:srgbClr val="F98AC7"/>
                  </a:solidFill>
                  <a:latin typeface="Arimo"/>
                  <a:ea typeface="Arimo"/>
                  <a:cs typeface="Arimo"/>
                  <a:sym typeface="Arimo"/>
                </a:rPr>
                <a:t>Our app empowers small and medium-sized business owners in Africa with an all-in-one tool to manage their money, track income and expenses, and oversee inventory seamlessly. By providing clear insights and financial control, the app helps users maximize profits, make informed decisions, and achieve sustainable growth—ultimately breaking the cycle of poverty and fostering economic empowerment.</a:t>
              </a:r>
            </a:p>
          </p:txBody>
        </p:sp>
      </p:grpSp>
      <p:sp>
        <p:nvSpPr>
          <p:cNvPr name="Freeform 12" id="12" descr="preencoded.png"/>
          <p:cNvSpPr/>
          <p:nvPr/>
        </p:nvSpPr>
        <p:spPr>
          <a:xfrm flipH="false" flipV="false" rot="0">
            <a:off x="992238" y="8286601"/>
            <a:ext cx="496044" cy="347216"/>
          </a:xfrm>
          <a:custGeom>
            <a:avLst/>
            <a:gdLst/>
            <a:ahLst/>
            <a:cxnLst/>
            <a:rect r="r" b="b" t="t" l="l"/>
            <a:pathLst>
              <a:path h="347216" w="496044">
                <a:moveTo>
                  <a:pt x="0" y="0"/>
                </a:moveTo>
                <a:lnTo>
                  <a:pt x="496043" y="0"/>
                </a:lnTo>
                <a:lnTo>
                  <a:pt x="496043" y="347216"/>
                </a:lnTo>
                <a:lnTo>
                  <a:pt x="0" y="347216"/>
                </a:lnTo>
                <a:lnTo>
                  <a:pt x="0" y="0"/>
                </a:lnTo>
                <a:close/>
              </a:path>
            </a:pathLst>
          </a:custGeom>
          <a:blipFill>
            <a:blip r:embed="rId3"/>
            <a:stretch>
              <a:fillRect l="-553" t="0" r="-553"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985838" y="774650"/>
            <a:ext cx="5634037" cy="704255"/>
            <a:chOff x="0" y="0"/>
            <a:chExt cx="7512050" cy="939007"/>
          </a:xfrm>
        </p:grpSpPr>
        <p:sp>
          <p:nvSpPr>
            <p:cNvPr name="Freeform 7" id="7"/>
            <p:cNvSpPr/>
            <p:nvPr/>
          </p:nvSpPr>
          <p:spPr>
            <a:xfrm flipH="false" flipV="false" rot="0">
              <a:off x="0" y="0"/>
              <a:ext cx="7512050" cy="939007"/>
            </a:xfrm>
            <a:custGeom>
              <a:avLst/>
              <a:gdLst/>
              <a:ahLst/>
              <a:cxnLst/>
              <a:rect r="r" b="b" t="t" l="l"/>
              <a:pathLst>
                <a:path h="939007" w="7512050">
                  <a:moveTo>
                    <a:pt x="0" y="0"/>
                  </a:moveTo>
                  <a:lnTo>
                    <a:pt x="7512050" y="0"/>
                  </a:lnTo>
                  <a:lnTo>
                    <a:pt x="7512050" y="939007"/>
                  </a:lnTo>
                  <a:lnTo>
                    <a:pt x="0" y="939007"/>
                  </a:lnTo>
                  <a:close/>
                </a:path>
              </a:pathLst>
            </a:custGeom>
            <a:solidFill>
              <a:srgbClr val="000000">
                <a:alpha val="0"/>
              </a:srgbClr>
            </a:solidFill>
          </p:spPr>
        </p:sp>
        <p:sp>
          <p:nvSpPr>
            <p:cNvPr name="TextBox 8" id="8"/>
            <p:cNvSpPr txBox="true"/>
            <p:nvPr/>
          </p:nvSpPr>
          <p:spPr>
            <a:xfrm>
              <a:off x="0" y="-47625"/>
              <a:ext cx="7512050" cy="986632"/>
            </a:xfrm>
            <a:prstGeom prst="rect">
              <a:avLst/>
            </a:prstGeom>
          </p:spPr>
          <p:txBody>
            <a:bodyPr anchor="t" rtlCol="false" tIns="0" lIns="0" bIns="0" rIns="0"/>
            <a:lstStyle/>
            <a:p>
              <a:pPr algn="l">
                <a:lnSpc>
                  <a:spcPts val="5500"/>
                </a:lnSpc>
              </a:pPr>
              <a:r>
                <a:rPr lang="en-US" sz="4375">
                  <a:solidFill>
                    <a:srgbClr val="F98AC7"/>
                  </a:solidFill>
                  <a:latin typeface="Arimo"/>
                  <a:ea typeface="Arimo"/>
                  <a:cs typeface="Arimo"/>
                  <a:sym typeface="Arimo"/>
                </a:rPr>
                <a:t>Our Product will :</a:t>
              </a:r>
            </a:p>
          </p:txBody>
        </p:sp>
      </p:grpSp>
      <p:sp>
        <p:nvSpPr>
          <p:cNvPr name="Freeform 9" id="9" descr="preencoded.png"/>
          <p:cNvSpPr/>
          <p:nvPr/>
        </p:nvSpPr>
        <p:spPr>
          <a:xfrm flipH="false" flipV="false" rot="0">
            <a:off x="985838" y="1929556"/>
            <a:ext cx="3094285" cy="1912292"/>
          </a:xfrm>
          <a:custGeom>
            <a:avLst/>
            <a:gdLst/>
            <a:ahLst/>
            <a:cxnLst/>
            <a:rect r="r" b="b" t="t" l="l"/>
            <a:pathLst>
              <a:path h="1912292" w="3094285">
                <a:moveTo>
                  <a:pt x="0" y="0"/>
                </a:moveTo>
                <a:lnTo>
                  <a:pt x="3094284" y="0"/>
                </a:lnTo>
                <a:lnTo>
                  <a:pt x="3094284" y="1912293"/>
                </a:lnTo>
                <a:lnTo>
                  <a:pt x="0" y="1912293"/>
                </a:lnTo>
                <a:lnTo>
                  <a:pt x="0" y="0"/>
                </a:lnTo>
                <a:close/>
              </a:path>
            </a:pathLst>
          </a:custGeom>
          <a:blipFill>
            <a:blip r:embed="rId3"/>
            <a:stretch>
              <a:fillRect l="0" t="-36" r="0" b="-36"/>
            </a:stretch>
          </a:blipFill>
        </p:spPr>
      </p:sp>
      <p:grpSp>
        <p:nvGrpSpPr>
          <p:cNvPr name="Group 10" id="10"/>
          <p:cNvGrpSpPr/>
          <p:nvPr/>
        </p:nvGrpSpPr>
        <p:grpSpPr>
          <a:xfrm rot="0">
            <a:off x="985838" y="4123432"/>
            <a:ext cx="3176290" cy="352127"/>
            <a:chOff x="0" y="0"/>
            <a:chExt cx="4235053" cy="469503"/>
          </a:xfrm>
        </p:grpSpPr>
        <p:sp>
          <p:nvSpPr>
            <p:cNvPr name="Freeform 11" id="11"/>
            <p:cNvSpPr/>
            <p:nvPr/>
          </p:nvSpPr>
          <p:spPr>
            <a:xfrm flipH="false" flipV="false" rot="0">
              <a:off x="0" y="0"/>
              <a:ext cx="4235054" cy="469503"/>
            </a:xfrm>
            <a:custGeom>
              <a:avLst/>
              <a:gdLst/>
              <a:ahLst/>
              <a:cxnLst/>
              <a:rect r="r" b="b" t="t" l="l"/>
              <a:pathLst>
                <a:path h="469503" w="4235054">
                  <a:moveTo>
                    <a:pt x="0" y="0"/>
                  </a:moveTo>
                  <a:lnTo>
                    <a:pt x="4235054" y="0"/>
                  </a:lnTo>
                  <a:lnTo>
                    <a:pt x="4235054" y="469503"/>
                  </a:lnTo>
                  <a:lnTo>
                    <a:pt x="0" y="469503"/>
                  </a:lnTo>
                  <a:close/>
                </a:path>
              </a:pathLst>
            </a:custGeom>
            <a:solidFill>
              <a:srgbClr val="000000">
                <a:alpha val="0"/>
              </a:srgbClr>
            </a:solidFill>
          </p:spPr>
        </p:sp>
        <p:sp>
          <p:nvSpPr>
            <p:cNvPr name="TextBox 12" id="12"/>
            <p:cNvSpPr txBox="true"/>
            <p:nvPr/>
          </p:nvSpPr>
          <p:spPr>
            <a:xfrm>
              <a:off x="0" y="-28575"/>
              <a:ext cx="4235053" cy="498078"/>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Financial Management</a:t>
              </a:r>
            </a:p>
          </p:txBody>
        </p:sp>
      </p:grpSp>
      <p:grpSp>
        <p:nvGrpSpPr>
          <p:cNvPr name="Group 13" id="13"/>
          <p:cNvGrpSpPr/>
          <p:nvPr/>
        </p:nvGrpSpPr>
        <p:grpSpPr>
          <a:xfrm rot="0">
            <a:off x="985838" y="4610695"/>
            <a:ext cx="3867894" cy="1081385"/>
            <a:chOff x="0" y="0"/>
            <a:chExt cx="5157192" cy="1441847"/>
          </a:xfrm>
        </p:grpSpPr>
        <p:sp>
          <p:nvSpPr>
            <p:cNvPr name="Freeform 14" id="14"/>
            <p:cNvSpPr/>
            <p:nvPr/>
          </p:nvSpPr>
          <p:spPr>
            <a:xfrm flipH="false" flipV="false" rot="0">
              <a:off x="0" y="0"/>
              <a:ext cx="5157192" cy="1441847"/>
            </a:xfrm>
            <a:custGeom>
              <a:avLst/>
              <a:gdLst/>
              <a:ahLst/>
              <a:cxnLst/>
              <a:rect r="r" b="b" t="t" l="l"/>
              <a:pathLst>
                <a:path h="1441847" w="5157192">
                  <a:moveTo>
                    <a:pt x="0" y="0"/>
                  </a:moveTo>
                  <a:lnTo>
                    <a:pt x="5157192" y="0"/>
                  </a:lnTo>
                  <a:lnTo>
                    <a:pt x="5157192" y="1441847"/>
                  </a:lnTo>
                  <a:lnTo>
                    <a:pt x="0" y="1441847"/>
                  </a:lnTo>
                  <a:close/>
                </a:path>
              </a:pathLst>
            </a:custGeom>
            <a:solidFill>
              <a:srgbClr val="000000">
                <a:alpha val="0"/>
              </a:srgbClr>
            </a:solidFill>
          </p:spPr>
        </p:sp>
        <p:sp>
          <p:nvSpPr>
            <p:cNvPr name="TextBox 15" id="15"/>
            <p:cNvSpPr txBox="true"/>
            <p:nvPr/>
          </p:nvSpPr>
          <p:spPr>
            <a:xfrm>
              <a:off x="0" y="-66675"/>
              <a:ext cx="5157192" cy="1508522"/>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Track income with user-friendly dashboards that provide clear financial insights.</a:t>
              </a:r>
            </a:p>
          </p:txBody>
        </p:sp>
      </p:grpSp>
      <p:sp>
        <p:nvSpPr>
          <p:cNvPr name="Freeform 16" id="16" descr="preencoded.png"/>
          <p:cNvSpPr/>
          <p:nvPr/>
        </p:nvSpPr>
        <p:spPr>
          <a:xfrm flipH="false" flipV="false" rot="0">
            <a:off x="5135315" y="1929556"/>
            <a:ext cx="3094285" cy="1912292"/>
          </a:xfrm>
          <a:custGeom>
            <a:avLst/>
            <a:gdLst/>
            <a:ahLst/>
            <a:cxnLst/>
            <a:rect r="r" b="b" t="t" l="l"/>
            <a:pathLst>
              <a:path h="1912292" w="3094285">
                <a:moveTo>
                  <a:pt x="0" y="0"/>
                </a:moveTo>
                <a:lnTo>
                  <a:pt x="3094285" y="0"/>
                </a:lnTo>
                <a:lnTo>
                  <a:pt x="3094285" y="1912293"/>
                </a:lnTo>
                <a:lnTo>
                  <a:pt x="0" y="1912293"/>
                </a:lnTo>
                <a:lnTo>
                  <a:pt x="0" y="0"/>
                </a:lnTo>
                <a:close/>
              </a:path>
            </a:pathLst>
          </a:custGeom>
          <a:blipFill>
            <a:blip r:embed="rId4"/>
            <a:stretch>
              <a:fillRect l="0" t="-36" r="0" b="-36"/>
            </a:stretch>
          </a:blipFill>
        </p:spPr>
      </p:sp>
      <p:grpSp>
        <p:nvGrpSpPr>
          <p:cNvPr name="Group 17" id="17"/>
          <p:cNvGrpSpPr/>
          <p:nvPr/>
        </p:nvGrpSpPr>
        <p:grpSpPr>
          <a:xfrm rot="0">
            <a:off x="5135315" y="4123432"/>
            <a:ext cx="3337172" cy="352127"/>
            <a:chOff x="0" y="0"/>
            <a:chExt cx="4449563" cy="469503"/>
          </a:xfrm>
        </p:grpSpPr>
        <p:sp>
          <p:nvSpPr>
            <p:cNvPr name="Freeform 18" id="18"/>
            <p:cNvSpPr/>
            <p:nvPr/>
          </p:nvSpPr>
          <p:spPr>
            <a:xfrm flipH="false" flipV="false" rot="0">
              <a:off x="0" y="0"/>
              <a:ext cx="4449563" cy="469503"/>
            </a:xfrm>
            <a:custGeom>
              <a:avLst/>
              <a:gdLst/>
              <a:ahLst/>
              <a:cxnLst/>
              <a:rect r="r" b="b" t="t" l="l"/>
              <a:pathLst>
                <a:path h="469503" w="4449563">
                  <a:moveTo>
                    <a:pt x="0" y="0"/>
                  </a:moveTo>
                  <a:lnTo>
                    <a:pt x="4449563" y="0"/>
                  </a:lnTo>
                  <a:lnTo>
                    <a:pt x="4449563" y="469503"/>
                  </a:lnTo>
                  <a:lnTo>
                    <a:pt x="0" y="469503"/>
                  </a:lnTo>
                  <a:close/>
                </a:path>
              </a:pathLst>
            </a:custGeom>
            <a:solidFill>
              <a:srgbClr val="000000">
                <a:alpha val="0"/>
              </a:srgbClr>
            </a:solidFill>
          </p:spPr>
        </p:sp>
        <p:sp>
          <p:nvSpPr>
            <p:cNvPr name="TextBox 19" id="19"/>
            <p:cNvSpPr txBox="true"/>
            <p:nvPr/>
          </p:nvSpPr>
          <p:spPr>
            <a:xfrm>
              <a:off x="0" y="-28575"/>
              <a:ext cx="4449563" cy="498078"/>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Inventory Management</a:t>
              </a:r>
            </a:p>
          </p:txBody>
        </p:sp>
      </p:grpSp>
      <p:grpSp>
        <p:nvGrpSpPr>
          <p:cNvPr name="Group 20" id="20"/>
          <p:cNvGrpSpPr/>
          <p:nvPr/>
        </p:nvGrpSpPr>
        <p:grpSpPr>
          <a:xfrm rot="0">
            <a:off x="5135315" y="4610695"/>
            <a:ext cx="3867894" cy="720924"/>
            <a:chOff x="0" y="0"/>
            <a:chExt cx="5157192" cy="961232"/>
          </a:xfrm>
        </p:grpSpPr>
        <p:sp>
          <p:nvSpPr>
            <p:cNvPr name="Freeform 21" id="21"/>
            <p:cNvSpPr/>
            <p:nvPr/>
          </p:nvSpPr>
          <p:spPr>
            <a:xfrm flipH="false" flipV="false" rot="0">
              <a:off x="0" y="0"/>
              <a:ext cx="5157192" cy="961232"/>
            </a:xfrm>
            <a:custGeom>
              <a:avLst/>
              <a:gdLst/>
              <a:ahLst/>
              <a:cxnLst/>
              <a:rect r="r" b="b" t="t" l="l"/>
              <a:pathLst>
                <a:path h="961232" w="5157192">
                  <a:moveTo>
                    <a:pt x="0" y="0"/>
                  </a:moveTo>
                  <a:lnTo>
                    <a:pt x="5157192" y="0"/>
                  </a:lnTo>
                  <a:lnTo>
                    <a:pt x="5157192" y="961232"/>
                  </a:lnTo>
                  <a:lnTo>
                    <a:pt x="0" y="961232"/>
                  </a:lnTo>
                  <a:close/>
                </a:path>
              </a:pathLst>
            </a:custGeom>
            <a:solidFill>
              <a:srgbClr val="000000">
                <a:alpha val="0"/>
              </a:srgbClr>
            </a:solidFill>
          </p:spPr>
        </p:sp>
        <p:sp>
          <p:nvSpPr>
            <p:cNvPr name="TextBox 22" id="22"/>
            <p:cNvSpPr txBox="true"/>
            <p:nvPr/>
          </p:nvSpPr>
          <p:spPr>
            <a:xfrm>
              <a:off x="0" y="-66675"/>
              <a:ext cx="5157192" cy="102790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Monitor stock levels, manage inventory costs, and ensure supply efficiency.</a:t>
              </a:r>
            </a:p>
          </p:txBody>
        </p:sp>
      </p:grpSp>
      <p:sp>
        <p:nvSpPr>
          <p:cNvPr name="Freeform 23" id="23" descr="preencoded.png"/>
          <p:cNvSpPr/>
          <p:nvPr/>
        </p:nvSpPr>
        <p:spPr>
          <a:xfrm flipH="false" flipV="false" rot="0">
            <a:off x="9284791" y="1929556"/>
            <a:ext cx="3094285" cy="1912292"/>
          </a:xfrm>
          <a:custGeom>
            <a:avLst/>
            <a:gdLst/>
            <a:ahLst/>
            <a:cxnLst/>
            <a:rect r="r" b="b" t="t" l="l"/>
            <a:pathLst>
              <a:path h="1912292" w="3094285">
                <a:moveTo>
                  <a:pt x="0" y="0"/>
                </a:moveTo>
                <a:lnTo>
                  <a:pt x="3094285" y="0"/>
                </a:lnTo>
                <a:lnTo>
                  <a:pt x="3094285" y="1912293"/>
                </a:lnTo>
                <a:lnTo>
                  <a:pt x="0" y="1912293"/>
                </a:lnTo>
                <a:lnTo>
                  <a:pt x="0" y="0"/>
                </a:lnTo>
                <a:close/>
              </a:path>
            </a:pathLst>
          </a:custGeom>
          <a:blipFill>
            <a:blip r:embed="rId5"/>
            <a:stretch>
              <a:fillRect l="0" t="-36" r="0" b="-36"/>
            </a:stretch>
          </a:blipFill>
        </p:spPr>
      </p:sp>
      <p:grpSp>
        <p:nvGrpSpPr>
          <p:cNvPr name="Group 24" id="24"/>
          <p:cNvGrpSpPr/>
          <p:nvPr/>
        </p:nvGrpSpPr>
        <p:grpSpPr>
          <a:xfrm rot="0">
            <a:off x="9284791" y="4123432"/>
            <a:ext cx="2817019" cy="352127"/>
            <a:chOff x="0" y="0"/>
            <a:chExt cx="3756025" cy="469503"/>
          </a:xfrm>
        </p:grpSpPr>
        <p:sp>
          <p:nvSpPr>
            <p:cNvPr name="Freeform 25" id="25"/>
            <p:cNvSpPr/>
            <p:nvPr/>
          </p:nvSpPr>
          <p:spPr>
            <a:xfrm flipH="false" flipV="false" rot="0">
              <a:off x="0" y="0"/>
              <a:ext cx="3756025" cy="469503"/>
            </a:xfrm>
            <a:custGeom>
              <a:avLst/>
              <a:gdLst/>
              <a:ahLst/>
              <a:cxnLst/>
              <a:rect r="r" b="b" t="t" l="l"/>
              <a:pathLst>
                <a:path h="469503" w="3756025">
                  <a:moveTo>
                    <a:pt x="0" y="0"/>
                  </a:moveTo>
                  <a:lnTo>
                    <a:pt x="3756025" y="0"/>
                  </a:lnTo>
                  <a:lnTo>
                    <a:pt x="3756025" y="469503"/>
                  </a:lnTo>
                  <a:lnTo>
                    <a:pt x="0" y="469503"/>
                  </a:lnTo>
                  <a:close/>
                </a:path>
              </a:pathLst>
            </a:custGeom>
            <a:solidFill>
              <a:srgbClr val="000000">
                <a:alpha val="0"/>
              </a:srgbClr>
            </a:solidFill>
          </p:spPr>
        </p:sp>
        <p:sp>
          <p:nvSpPr>
            <p:cNvPr name="TextBox 26" id="26"/>
            <p:cNvSpPr txBox="true"/>
            <p:nvPr/>
          </p:nvSpPr>
          <p:spPr>
            <a:xfrm>
              <a:off x="0" y="-28575"/>
              <a:ext cx="3756025" cy="498078"/>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Budget Planning</a:t>
              </a:r>
            </a:p>
          </p:txBody>
        </p:sp>
      </p:grpSp>
      <p:grpSp>
        <p:nvGrpSpPr>
          <p:cNvPr name="Group 27" id="27"/>
          <p:cNvGrpSpPr/>
          <p:nvPr/>
        </p:nvGrpSpPr>
        <p:grpSpPr>
          <a:xfrm rot="0">
            <a:off x="9284791" y="4610695"/>
            <a:ext cx="3867894" cy="1081385"/>
            <a:chOff x="0" y="0"/>
            <a:chExt cx="5157192" cy="1441847"/>
          </a:xfrm>
        </p:grpSpPr>
        <p:sp>
          <p:nvSpPr>
            <p:cNvPr name="Freeform 28" id="28"/>
            <p:cNvSpPr/>
            <p:nvPr/>
          </p:nvSpPr>
          <p:spPr>
            <a:xfrm flipH="false" flipV="false" rot="0">
              <a:off x="0" y="0"/>
              <a:ext cx="5157192" cy="1441847"/>
            </a:xfrm>
            <a:custGeom>
              <a:avLst/>
              <a:gdLst/>
              <a:ahLst/>
              <a:cxnLst/>
              <a:rect r="r" b="b" t="t" l="l"/>
              <a:pathLst>
                <a:path h="1441847" w="5157192">
                  <a:moveTo>
                    <a:pt x="0" y="0"/>
                  </a:moveTo>
                  <a:lnTo>
                    <a:pt x="5157192" y="0"/>
                  </a:lnTo>
                  <a:lnTo>
                    <a:pt x="5157192" y="1441847"/>
                  </a:lnTo>
                  <a:lnTo>
                    <a:pt x="0" y="1441847"/>
                  </a:lnTo>
                  <a:close/>
                </a:path>
              </a:pathLst>
            </a:custGeom>
            <a:solidFill>
              <a:srgbClr val="000000">
                <a:alpha val="0"/>
              </a:srgbClr>
            </a:solidFill>
          </p:spPr>
        </p:sp>
        <p:sp>
          <p:nvSpPr>
            <p:cNvPr name="TextBox 29" id="29"/>
            <p:cNvSpPr txBox="true"/>
            <p:nvPr/>
          </p:nvSpPr>
          <p:spPr>
            <a:xfrm>
              <a:off x="0" y="-66675"/>
              <a:ext cx="5157192" cy="1508522"/>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Set and manage budgets to avoid overspending and allocate resources effectively.</a:t>
              </a:r>
            </a:p>
          </p:txBody>
        </p:sp>
      </p:grpSp>
      <p:sp>
        <p:nvSpPr>
          <p:cNvPr name="Freeform 30" id="30" descr="preencoded.png"/>
          <p:cNvSpPr/>
          <p:nvPr/>
        </p:nvSpPr>
        <p:spPr>
          <a:xfrm flipH="false" flipV="false" rot="0">
            <a:off x="13434269" y="1929556"/>
            <a:ext cx="3094285" cy="1912292"/>
          </a:xfrm>
          <a:custGeom>
            <a:avLst/>
            <a:gdLst/>
            <a:ahLst/>
            <a:cxnLst/>
            <a:rect r="r" b="b" t="t" l="l"/>
            <a:pathLst>
              <a:path h="1912292" w="3094285">
                <a:moveTo>
                  <a:pt x="0" y="0"/>
                </a:moveTo>
                <a:lnTo>
                  <a:pt x="3094285" y="0"/>
                </a:lnTo>
                <a:lnTo>
                  <a:pt x="3094285" y="1912293"/>
                </a:lnTo>
                <a:lnTo>
                  <a:pt x="0" y="1912293"/>
                </a:lnTo>
                <a:lnTo>
                  <a:pt x="0" y="0"/>
                </a:lnTo>
                <a:close/>
              </a:path>
            </a:pathLst>
          </a:custGeom>
          <a:blipFill>
            <a:blip r:embed="rId6"/>
            <a:stretch>
              <a:fillRect l="0" t="-36" r="0" b="-36"/>
            </a:stretch>
          </a:blipFill>
        </p:spPr>
      </p:sp>
      <p:grpSp>
        <p:nvGrpSpPr>
          <p:cNvPr name="Group 31" id="31"/>
          <p:cNvGrpSpPr/>
          <p:nvPr/>
        </p:nvGrpSpPr>
        <p:grpSpPr>
          <a:xfrm rot="0">
            <a:off x="13434269" y="4123432"/>
            <a:ext cx="2950518" cy="352127"/>
            <a:chOff x="0" y="0"/>
            <a:chExt cx="3934023" cy="469503"/>
          </a:xfrm>
        </p:grpSpPr>
        <p:sp>
          <p:nvSpPr>
            <p:cNvPr name="Freeform 32" id="32"/>
            <p:cNvSpPr/>
            <p:nvPr/>
          </p:nvSpPr>
          <p:spPr>
            <a:xfrm flipH="false" flipV="false" rot="0">
              <a:off x="0" y="0"/>
              <a:ext cx="3934023" cy="469503"/>
            </a:xfrm>
            <a:custGeom>
              <a:avLst/>
              <a:gdLst/>
              <a:ahLst/>
              <a:cxnLst/>
              <a:rect r="r" b="b" t="t" l="l"/>
              <a:pathLst>
                <a:path h="469503" w="3934023">
                  <a:moveTo>
                    <a:pt x="0" y="0"/>
                  </a:moveTo>
                  <a:lnTo>
                    <a:pt x="3934023" y="0"/>
                  </a:lnTo>
                  <a:lnTo>
                    <a:pt x="3934023" y="469503"/>
                  </a:lnTo>
                  <a:lnTo>
                    <a:pt x="0" y="469503"/>
                  </a:lnTo>
                  <a:close/>
                </a:path>
              </a:pathLst>
            </a:custGeom>
            <a:solidFill>
              <a:srgbClr val="000000">
                <a:alpha val="0"/>
              </a:srgbClr>
            </a:solidFill>
          </p:spPr>
        </p:sp>
        <p:sp>
          <p:nvSpPr>
            <p:cNvPr name="TextBox 33" id="33"/>
            <p:cNvSpPr txBox="true"/>
            <p:nvPr/>
          </p:nvSpPr>
          <p:spPr>
            <a:xfrm>
              <a:off x="0" y="-28575"/>
              <a:ext cx="3934023" cy="498078"/>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Analytics &amp; Reporting</a:t>
              </a:r>
            </a:p>
          </p:txBody>
        </p:sp>
      </p:grpSp>
      <p:grpSp>
        <p:nvGrpSpPr>
          <p:cNvPr name="Group 34" id="34"/>
          <p:cNvGrpSpPr/>
          <p:nvPr/>
        </p:nvGrpSpPr>
        <p:grpSpPr>
          <a:xfrm rot="0">
            <a:off x="13434269" y="4610695"/>
            <a:ext cx="3867894" cy="720924"/>
            <a:chOff x="0" y="0"/>
            <a:chExt cx="5157192" cy="961232"/>
          </a:xfrm>
        </p:grpSpPr>
        <p:sp>
          <p:nvSpPr>
            <p:cNvPr name="Freeform 35" id="35"/>
            <p:cNvSpPr/>
            <p:nvPr/>
          </p:nvSpPr>
          <p:spPr>
            <a:xfrm flipH="false" flipV="false" rot="0">
              <a:off x="0" y="0"/>
              <a:ext cx="5157192" cy="961232"/>
            </a:xfrm>
            <a:custGeom>
              <a:avLst/>
              <a:gdLst/>
              <a:ahLst/>
              <a:cxnLst/>
              <a:rect r="r" b="b" t="t" l="l"/>
              <a:pathLst>
                <a:path h="961232" w="5157192">
                  <a:moveTo>
                    <a:pt x="0" y="0"/>
                  </a:moveTo>
                  <a:lnTo>
                    <a:pt x="5157192" y="0"/>
                  </a:lnTo>
                  <a:lnTo>
                    <a:pt x="5157192" y="961232"/>
                  </a:lnTo>
                  <a:lnTo>
                    <a:pt x="0" y="961232"/>
                  </a:lnTo>
                  <a:close/>
                </a:path>
              </a:pathLst>
            </a:custGeom>
            <a:solidFill>
              <a:srgbClr val="000000">
                <a:alpha val="0"/>
              </a:srgbClr>
            </a:solidFill>
          </p:spPr>
        </p:sp>
        <p:sp>
          <p:nvSpPr>
            <p:cNvPr name="TextBox 36" id="36"/>
            <p:cNvSpPr txBox="true"/>
            <p:nvPr/>
          </p:nvSpPr>
          <p:spPr>
            <a:xfrm>
              <a:off x="0" y="-66675"/>
              <a:ext cx="5157192" cy="102790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Generate actionable reports and insights to support informed decision-making.</a:t>
              </a:r>
            </a:p>
          </p:txBody>
        </p:sp>
      </p:grpSp>
      <p:sp>
        <p:nvSpPr>
          <p:cNvPr name="Freeform 37" id="37" descr="preencoded.png"/>
          <p:cNvSpPr/>
          <p:nvPr/>
        </p:nvSpPr>
        <p:spPr>
          <a:xfrm flipH="false" flipV="false" rot="0">
            <a:off x="985838" y="6142732"/>
            <a:ext cx="3094285" cy="1912293"/>
          </a:xfrm>
          <a:custGeom>
            <a:avLst/>
            <a:gdLst/>
            <a:ahLst/>
            <a:cxnLst/>
            <a:rect r="r" b="b" t="t" l="l"/>
            <a:pathLst>
              <a:path h="1912293" w="3094285">
                <a:moveTo>
                  <a:pt x="0" y="0"/>
                </a:moveTo>
                <a:lnTo>
                  <a:pt x="3094284" y="0"/>
                </a:lnTo>
                <a:lnTo>
                  <a:pt x="3094284" y="1912293"/>
                </a:lnTo>
                <a:lnTo>
                  <a:pt x="0" y="1912293"/>
                </a:lnTo>
                <a:lnTo>
                  <a:pt x="0" y="0"/>
                </a:lnTo>
                <a:close/>
              </a:path>
            </a:pathLst>
          </a:custGeom>
          <a:blipFill>
            <a:blip r:embed="rId7"/>
            <a:stretch>
              <a:fillRect l="0" t="-36" r="0" b="-36"/>
            </a:stretch>
          </a:blipFill>
        </p:spPr>
      </p:sp>
      <p:grpSp>
        <p:nvGrpSpPr>
          <p:cNvPr name="Group 38" id="38"/>
          <p:cNvGrpSpPr/>
          <p:nvPr/>
        </p:nvGrpSpPr>
        <p:grpSpPr>
          <a:xfrm rot="0">
            <a:off x="985838" y="8336607"/>
            <a:ext cx="2817019" cy="352128"/>
            <a:chOff x="0" y="0"/>
            <a:chExt cx="3756025" cy="469503"/>
          </a:xfrm>
        </p:grpSpPr>
        <p:sp>
          <p:nvSpPr>
            <p:cNvPr name="Freeform 39" id="39"/>
            <p:cNvSpPr/>
            <p:nvPr/>
          </p:nvSpPr>
          <p:spPr>
            <a:xfrm flipH="false" flipV="false" rot="0">
              <a:off x="0" y="0"/>
              <a:ext cx="3756025" cy="469503"/>
            </a:xfrm>
            <a:custGeom>
              <a:avLst/>
              <a:gdLst/>
              <a:ahLst/>
              <a:cxnLst/>
              <a:rect r="r" b="b" t="t" l="l"/>
              <a:pathLst>
                <a:path h="469503" w="3756025">
                  <a:moveTo>
                    <a:pt x="0" y="0"/>
                  </a:moveTo>
                  <a:lnTo>
                    <a:pt x="3756025" y="0"/>
                  </a:lnTo>
                  <a:lnTo>
                    <a:pt x="3756025" y="469503"/>
                  </a:lnTo>
                  <a:lnTo>
                    <a:pt x="0" y="469503"/>
                  </a:lnTo>
                  <a:close/>
                </a:path>
              </a:pathLst>
            </a:custGeom>
            <a:solidFill>
              <a:srgbClr val="000000">
                <a:alpha val="0"/>
              </a:srgbClr>
            </a:solidFill>
          </p:spPr>
        </p:sp>
        <p:sp>
          <p:nvSpPr>
            <p:cNvPr name="TextBox 40" id="40"/>
            <p:cNvSpPr txBox="true"/>
            <p:nvPr/>
          </p:nvSpPr>
          <p:spPr>
            <a:xfrm>
              <a:off x="0" y="-28575"/>
              <a:ext cx="3756025" cy="498078"/>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Profit Optimization</a:t>
              </a:r>
            </a:p>
          </p:txBody>
        </p:sp>
      </p:grpSp>
      <p:grpSp>
        <p:nvGrpSpPr>
          <p:cNvPr name="Group 41" id="41"/>
          <p:cNvGrpSpPr/>
          <p:nvPr/>
        </p:nvGrpSpPr>
        <p:grpSpPr>
          <a:xfrm rot="0">
            <a:off x="985838" y="8823871"/>
            <a:ext cx="3867894" cy="720924"/>
            <a:chOff x="0" y="0"/>
            <a:chExt cx="5157192" cy="961232"/>
          </a:xfrm>
        </p:grpSpPr>
        <p:sp>
          <p:nvSpPr>
            <p:cNvPr name="Freeform 42" id="42"/>
            <p:cNvSpPr/>
            <p:nvPr/>
          </p:nvSpPr>
          <p:spPr>
            <a:xfrm flipH="false" flipV="false" rot="0">
              <a:off x="0" y="0"/>
              <a:ext cx="5157192" cy="961232"/>
            </a:xfrm>
            <a:custGeom>
              <a:avLst/>
              <a:gdLst/>
              <a:ahLst/>
              <a:cxnLst/>
              <a:rect r="r" b="b" t="t" l="l"/>
              <a:pathLst>
                <a:path h="961232" w="5157192">
                  <a:moveTo>
                    <a:pt x="0" y="0"/>
                  </a:moveTo>
                  <a:lnTo>
                    <a:pt x="5157192" y="0"/>
                  </a:lnTo>
                  <a:lnTo>
                    <a:pt x="5157192" y="961232"/>
                  </a:lnTo>
                  <a:lnTo>
                    <a:pt x="0" y="961232"/>
                  </a:lnTo>
                  <a:close/>
                </a:path>
              </a:pathLst>
            </a:custGeom>
            <a:solidFill>
              <a:srgbClr val="000000">
                <a:alpha val="0"/>
              </a:srgbClr>
            </a:solidFill>
          </p:spPr>
        </p:sp>
        <p:sp>
          <p:nvSpPr>
            <p:cNvPr name="TextBox 43" id="43"/>
            <p:cNvSpPr txBox="true"/>
            <p:nvPr/>
          </p:nvSpPr>
          <p:spPr>
            <a:xfrm>
              <a:off x="0" y="-66675"/>
              <a:ext cx="5157192" cy="102790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Highlight areas for improvement and opportunities to maximize profits.</a:t>
              </a:r>
            </a:p>
          </p:txBody>
        </p:sp>
      </p:grpSp>
      <p:sp>
        <p:nvSpPr>
          <p:cNvPr name="Freeform 44" id="44" descr="preencoded.png"/>
          <p:cNvSpPr/>
          <p:nvPr/>
        </p:nvSpPr>
        <p:spPr>
          <a:xfrm flipH="false" flipV="false" rot="0">
            <a:off x="5135315" y="6142732"/>
            <a:ext cx="3094285" cy="1912293"/>
          </a:xfrm>
          <a:custGeom>
            <a:avLst/>
            <a:gdLst/>
            <a:ahLst/>
            <a:cxnLst/>
            <a:rect r="r" b="b" t="t" l="l"/>
            <a:pathLst>
              <a:path h="1912293" w="3094285">
                <a:moveTo>
                  <a:pt x="0" y="0"/>
                </a:moveTo>
                <a:lnTo>
                  <a:pt x="3094285" y="0"/>
                </a:lnTo>
                <a:lnTo>
                  <a:pt x="3094285" y="1912293"/>
                </a:lnTo>
                <a:lnTo>
                  <a:pt x="0" y="1912293"/>
                </a:lnTo>
                <a:lnTo>
                  <a:pt x="0" y="0"/>
                </a:lnTo>
                <a:close/>
              </a:path>
            </a:pathLst>
          </a:custGeom>
          <a:blipFill>
            <a:blip r:embed="rId8"/>
            <a:stretch>
              <a:fillRect l="0" t="-36" r="0" b="-36"/>
            </a:stretch>
          </a:blipFill>
        </p:spPr>
      </p:sp>
      <p:grpSp>
        <p:nvGrpSpPr>
          <p:cNvPr name="Group 45" id="45"/>
          <p:cNvGrpSpPr/>
          <p:nvPr/>
        </p:nvGrpSpPr>
        <p:grpSpPr>
          <a:xfrm rot="0">
            <a:off x="5135315" y="8336607"/>
            <a:ext cx="2817019" cy="352128"/>
            <a:chOff x="0" y="0"/>
            <a:chExt cx="3756025" cy="469503"/>
          </a:xfrm>
        </p:grpSpPr>
        <p:sp>
          <p:nvSpPr>
            <p:cNvPr name="Freeform 46" id="46"/>
            <p:cNvSpPr/>
            <p:nvPr/>
          </p:nvSpPr>
          <p:spPr>
            <a:xfrm flipH="false" flipV="false" rot="0">
              <a:off x="0" y="0"/>
              <a:ext cx="3756025" cy="469503"/>
            </a:xfrm>
            <a:custGeom>
              <a:avLst/>
              <a:gdLst/>
              <a:ahLst/>
              <a:cxnLst/>
              <a:rect r="r" b="b" t="t" l="l"/>
              <a:pathLst>
                <a:path h="469503" w="3756025">
                  <a:moveTo>
                    <a:pt x="0" y="0"/>
                  </a:moveTo>
                  <a:lnTo>
                    <a:pt x="3756025" y="0"/>
                  </a:lnTo>
                  <a:lnTo>
                    <a:pt x="3756025" y="469503"/>
                  </a:lnTo>
                  <a:lnTo>
                    <a:pt x="0" y="469503"/>
                  </a:lnTo>
                  <a:close/>
                </a:path>
              </a:pathLst>
            </a:custGeom>
            <a:solidFill>
              <a:srgbClr val="000000">
                <a:alpha val="0"/>
              </a:srgbClr>
            </a:solidFill>
          </p:spPr>
        </p:sp>
        <p:sp>
          <p:nvSpPr>
            <p:cNvPr name="TextBox 47" id="47"/>
            <p:cNvSpPr txBox="true"/>
            <p:nvPr/>
          </p:nvSpPr>
          <p:spPr>
            <a:xfrm>
              <a:off x="0" y="-28575"/>
              <a:ext cx="3756025" cy="498078"/>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Accessibility</a:t>
              </a:r>
            </a:p>
          </p:txBody>
        </p:sp>
      </p:grpSp>
      <p:grpSp>
        <p:nvGrpSpPr>
          <p:cNvPr name="Group 48" id="48"/>
          <p:cNvGrpSpPr/>
          <p:nvPr/>
        </p:nvGrpSpPr>
        <p:grpSpPr>
          <a:xfrm rot="0">
            <a:off x="5135315" y="8823871"/>
            <a:ext cx="3867894" cy="720924"/>
            <a:chOff x="0" y="0"/>
            <a:chExt cx="5157192" cy="961232"/>
          </a:xfrm>
        </p:grpSpPr>
        <p:sp>
          <p:nvSpPr>
            <p:cNvPr name="Freeform 49" id="49"/>
            <p:cNvSpPr/>
            <p:nvPr/>
          </p:nvSpPr>
          <p:spPr>
            <a:xfrm flipH="false" flipV="false" rot="0">
              <a:off x="0" y="0"/>
              <a:ext cx="5157192" cy="961232"/>
            </a:xfrm>
            <a:custGeom>
              <a:avLst/>
              <a:gdLst/>
              <a:ahLst/>
              <a:cxnLst/>
              <a:rect r="r" b="b" t="t" l="l"/>
              <a:pathLst>
                <a:path h="961232" w="5157192">
                  <a:moveTo>
                    <a:pt x="0" y="0"/>
                  </a:moveTo>
                  <a:lnTo>
                    <a:pt x="5157192" y="0"/>
                  </a:lnTo>
                  <a:lnTo>
                    <a:pt x="5157192" y="961232"/>
                  </a:lnTo>
                  <a:lnTo>
                    <a:pt x="0" y="961232"/>
                  </a:lnTo>
                  <a:close/>
                </a:path>
              </a:pathLst>
            </a:custGeom>
            <a:solidFill>
              <a:srgbClr val="000000">
                <a:alpha val="0"/>
              </a:srgbClr>
            </a:solidFill>
          </p:spPr>
        </p:sp>
        <p:sp>
          <p:nvSpPr>
            <p:cNvPr name="TextBox 50" id="50"/>
            <p:cNvSpPr txBox="true"/>
            <p:nvPr/>
          </p:nvSpPr>
          <p:spPr>
            <a:xfrm>
              <a:off x="0" y="-66675"/>
              <a:ext cx="5157192" cy="102790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Intuitive design tailored for users with minimal technical expertise.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992238" y="1646485"/>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F98AC7"/>
                  </a:solidFill>
                  <a:latin typeface="Arimo"/>
                  <a:ea typeface="Arimo"/>
                  <a:cs typeface="Arimo"/>
                  <a:sym typeface="Arimo"/>
                </a:rPr>
                <a:t>Target Market</a:t>
              </a:r>
            </a:p>
          </p:txBody>
        </p:sp>
      </p:grpSp>
      <p:sp>
        <p:nvSpPr>
          <p:cNvPr name="Freeform 9" id="9" descr="preencoded.png"/>
          <p:cNvSpPr/>
          <p:nvPr/>
        </p:nvSpPr>
        <p:spPr>
          <a:xfrm flipH="false" flipV="false" rot="0">
            <a:off x="992238" y="3099495"/>
            <a:ext cx="5198269" cy="3212752"/>
          </a:xfrm>
          <a:custGeom>
            <a:avLst/>
            <a:gdLst/>
            <a:ahLst/>
            <a:cxnLst/>
            <a:rect r="r" b="b" t="t" l="l"/>
            <a:pathLst>
              <a:path h="3212752" w="5198269">
                <a:moveTo>
                  <a:pt x="0" y="0"/>
                </a:moveTo>
                <a:lnTo>
                  <a:pt x="5198268" y="0"/>
                </a:lnTo>
                <a:lnTo>
                  <a:pt x="5198268" y="3212752"/>
                </a:lnTo>
                <a:lnTo>
                  <a:pt x="0" y="3212752"/>
                </a:lnTo>
                <a:lnTo>
                  <a:pt x="0" y="0"/>
                </a:lnTo>
                <a:close/>
              </a:path>
            </a:pathLst>
          </a:custGeom>
          <a:blipFill>
            <a:blip r:embed="rId3"/>
            <a:stretch>
              <a:fillRect l="-66" t="0" r="-66" b="0"/>
            </a:stretch>
          </a:blipFill>
        </p:spPr>
      </p:sp>
      <p:grpSp>
        <p:nvGrpSpPr>
          <p:cNvPr name="Group 10" id="10"/>
          <p:cNvGrpSpPr/>
          <p:nvPr/>
        </p:nvGrpSpPr>
        <p:grpSpPr>
          <a:xfrm rot="0">
            <a:off x="992238" y="6666608"/>
            <a:ext cx="3544044" cy="442912"/>
            <a:chOff x="0" y="0"/>
            <a:chExt cx="4725392" cy="590550"/>
          </a:xfrm>
        </p:grpSpPr>
        <p:sp>
          <p:nvSpPr>
            <p:cNvPr name="Freeform 11" id="1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2" id="12"/>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3 out of 5 SMBs</a:t>
              </a:r>
            </a:p>
          </p:txBody>
        </p:sp>
      </p:grpSp>
      <p:grpSp>
        <p:nvGrpSpPr>
          <p:cNvPr name="Group 13" id="13"/>
          <p:cNvGrpSpPr/>
          <p:nvPr/>
        </p:nvGrpSpPr>
        <p:grpSpPr>
          <a:xfrm rot="0">
            <a:off x="992238" y="7279630"/>
            <a:ext cx="5198269" cy="907256"/>
            <a:chOff x="0" y="0"/>
            <a:chExt cx="6931025" cy="1209675"/>
          </a:xfrm>
        </p:grpSpPr>
        <p:sp>
          <p:nvSpPr>
            <p:cNvPr name="Freeform 14" id="14"/>
            <p:cNvSpPr/>
            <p:nvPr/>
          </p:nvSpPr>
          <p:spPr>
            <a:xfrm flipH="false" flipV="false" rot="0">
              <a:off x="0" y="0"/>
              <a:ext cx="6931025" cy="1209675"/>
            </a:xfrm>
            <a:custGeom>
              <a:avLst/>
              <a:gdLst/>
              <a:ahLst/>
              <a:cxnLst/>
              <a:rect r="r" b="b" t="t" l="l"/>
              <a:pathLst>
                <a:path h="1209675" w="6931025">
                  <a:moveTo>
                    <a:pt x="0" y="0"/>
                  </a:moveTo>
                  <a:lnTo>
                    <a:pt x="6931025" y="0"/>
                  </a:lnTo>
                  <a:lnTo>
                    <a:pt x="6931025" y="1209675"/>
                  </a:lnTo>
                  <a:lnTo>
                    <a:pt x="0" y="1209675"/>
                  </a:lnTo>
                  <a:close/>
                </a:path>
              </a:pathLst>
            </a:custGeom>
            <a:solidFill>
              <a:srgbClr val="000000">
                <a:alpha val="0"/>
              </a:srgbClr>
            </a:solidFill>
          </p:spPr>
        </p:sp>
        <p:sp>
          <p:nvSpPr>
            <p:cNvPr name="TextBox 15" id="15"/>
            <p:cNvSpPr txBox="true"/>
            <p:nvPr/>
          </p:nvSpPr>
          <p:spPr>
            <a:xfrm>
              <a:off x="0" y="-95250"/>
              <a:ext cx="6931025" cy="1304925"/>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Do not properly track profits, spending, and inventory.</a:t>
              </a:r>
            </a:p>
          </p:txBody>
        </p:sp>
      </p:grpSp>
      <p:sp>
        <p:nvSpPr>
          <p:cNvPr name="Freeform 16" id="16" descr="preencoded.png"/>
          <p:cNvSpPr/>
          <p:nvPr/>
        </p:nvSpPr>
        <p:spPr>
          <a:xfrm flipH="false" flipV="false" rot="0">
            <a:off x="6544866" y="3099495"/>
            <a:ext cx="5198269" cy="3212752"/>
          </a:xfrm>
          <a:custGeom>
            <a:avLst/>
            <a:gdLst/>
            <a:ahLst/>
            <a:cxnLst/>
            <a:rect r="r" b="b" t="t" l="l"/>
            <a:pathLst>
              <a:path h="3212752" w="5198269">
                <a:moveTo>
                  <a:pt x="0" y="0"/>
                </a:moveTo>
                <a:lnTo>
                  <a:pt x="5198269" y="0"/>
                </a:lnTo>
                <a:lnTo>
                  <a:pt x="5198269" y="3212752"/>
                </a:lnTo>
                <a:lnTo>
                  <a:pt x="0" y="3212752"/>
                </a:lnTo>
                <a:lnTo>
                  <a:pt x="0" y="0"/>
                </a:lnTo>
                <a:close/>
              </a:path>
            </a:pathLst>
          </a:custGeom>
          <a:blipFill>
            <a:blip r:embed="rId4"/>
            <a:stretch>
              <a:fillRect l="-66" t="0" r="-66" b="0"/>
            </a:stretch>
          </a:blipFill>
        </p:spPr>
      </p:sp>
      <p:grpSp>
        <p:nvGrpSpPr>
          <p:cNvPr name="Group 17" id="17"/>
          <p:cNvGrpSpPr/>
          <p:nvPr/>
        </p:nvGrpSpPr>
        <p:grpSpPr>
          <a:xfrm rot="0">
            <a:off x="6544866" y="6666608"/>
            <a:ext cx="3918049" cy="442912"/>
            <a:chOff x="0" y="0"/>
            <a:chExt cx="5224065" cy="590550"/>
          </a:xfrm>
        </p:grpSpPr>
        <p:sp>
          <p:nvSpPr>
            <p:cNvPr name="Freeform 18" id="18"/>
            <p:cNvSpPr/>
            <p:nvPr/>
          </p:nvSpPr>
          <p:spPr>
            <a:xfrm flipH="false" flipV="false" rot="0">
              <a:off x="0" y="0"/>
              <a:ext cx="5224065" cy="590550"/>
            </a:xfrm>
            <a:custGeom>
              <a:avLst/>
              <a:gdLst/>
              <a:ahLst/>
              <a:cxnLst/>
              <a:rect r="r" b="b" t="t" l="l"/>
              <a:pathLst>
                <a:path h="590550" w="5224065">
                  <a:moveTo>
                    <a:pt x="0" y="0"/>
                  </a:moveTo>
                  <a:lnTo>
                    <a:pt x="5224065" y="0"/>
                  </a:lnTo>
                  <a:lnTo>
                    <a:pt x="5224065" y="590550"/>
                  </a:lnTo>
                  <a:lnTo>
                    <a:pt x="0" y="590550"/>
                  </a:lnTo>
                  <a:close/>
                </a:path>
              </a:pathLst>
            </a:custGeom>
            <a:solidFill>
              <a:srgbClr val="000000">
                <a:alpha val="0"/>
              </a:srgbClr>
            </a:solidFill>
          </p:spPr>
        </p:sp>
        <p:sp>
          <p:nvSpPr>
            <p:cNvPr name="TextBox 19" id="19"/>
            <p:cNvSpPr txBox="true"/>
            <p:nvPr/>
          </p:nvSpPr>
          <p:spPr>
            <a:xfrm>
              <a:off x="0" y="-38100"/>
              <a:ext cx="5224065"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95% Understand Value</a:t>
              </a:r>
            </a:p>
          </p:txBody>
        </p:sp>
      </p:grpSp>
      <p:grpSp>
        <p:nvGrpSpPr>
          <p:cNvPr name="Group 20" id="20"/>
          <p:cNvGrpSpPr/>
          <p:nvPr/>
        </p:nvGrpSpPr>
        <p:grpSpPr>
          <a:xfrm rot="0">
            <a:off x="6544866" y="7279630"/>
            <a:ext cx="5198269" cy="907256"/>
            <a:chOff x="0" y="0"/>
            <a:chExt cx="6931025" cy="1209675"/>
          </a:xfrm>
        </p:grpSpPr>
        <p:sp>
          <p:nvSpPr>
            <p:cNvPr name="Freeform 21" id="21"/>
            <p:cNvSpPr/>
            <p:nvPr/>
          </p:nvSpPr>
          <p:spPr>
            <a:xfrm flipH="false" flipV="false" rot="0">
              <a:off x="0" y="0"/>
              <a:ext cx="6931025" cy="1209675"/>
            </a:xfrm>
            <a:custGeom>
              <a:avLst/>
              <a:gdLst/>
              <a:ahLst/>
              <a:cxnLst/>
              <a:rect r="r" b="b" t="t" l="l"/>
              <a:pathLst>
                <a:path h="1209675" w="6931025">
                  <a:moveTo>
                    <a:pt x="0" y="0"/>
                  </a:moveTo>
                  <a:lnTo>
                    <a:pt x="6931025" y="0"/>
                  </a:lnTo>
                  <a:lnTo>
                    <a:pt x="6931025" y="1209675"/>
                  </a:lnTo>
                  <a:lnTo>
                    <a:pt x="0" y="1209675"/>
                  </a:lnTo>
                  <a:close/>
                </a:path>
              </a:pathLst>
            </a:custGeom>
            <a:solidFill>
              <a:srgbClr val="000000">
                <a:alpha val="0"/>
              </a:srgbClr>
            </a:solidFill>
          </p:spPr>
        </p:sp>
        <p:sp>
          <p:nvSpPr>
            <p:cNvPr name="TextBox 22" id="22"/>
            <p:cNvSpPr txBox="true"/>
            <p:nvPr/>
          </p:nvSpPr>
          <p:spPr>
            <a:xfrm>
              <a:off x="0" y="-95250"/>
              <a:ext cx="6931025" cy="1304925"/>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Recognize record-keeping is important but find it tedious and prone to procrastination.</a:t>
              </a:r>
            </a:p>
          </p:txBody>
        </p:sp>
      </p:grpSp>
      <p:sp>
        <p:nvSpPr>
          <p:cNvPr name="Freeform 23" id="23" descr="preencoded.png"/>
          <p:cNvSpPr/>
          <p:nvPr/>
        </p:nvSpPr>
        <p:spPr>
          <a:xfrm flipH="false" flipV="false" rot="0">
            <a:off x="12097494" y="3099495"/>
            <a:ext cx="5198269" cy="3212752"/>
          </a:xfrm>
          <a:custGeom>
            <a:avLst/>
            <a:gdLst/>
            <a:ahLst/>
            <a:cxnLst/>
            <a:rect r="r" b="b" t="t" l="l"/>
            <a:pathLst>
              <a:path h="3212752" w="5198269">
                <a:moveTo>
                  <a:pt x="0" y="0"/>
                </a:moveTo>
                <a:lnTo>
                  <a:pt x="5198268" y="0"/>
                </a:lnTo>
                <a:lnTo>
                  <a:pt x="5198268" y="3212752"/>
                </a:lnTo>
                <a:lnTo>
                  <a:pt x="0" y="3212752"/>
                </a:lnTo>
                <a:lnTo>
                  <a:pt x="0" y="0"/>
                </a:lnTo>
                <a:close/>
              </a:path>
            </a:pathLst>
          </a:custGeom>
          <a:blipFill>
            <a:blip r:embed="rId5"/>
            <a:stretch>
              <a:fillRect l="-66" t="0" r="-66" b="0"/>
            </a:stretch>
          </a:blipFill>
        </p:spPr>
      </p:sp>
      <p:grpSp>
        <p:nvGrpSpPr>
          <p:cNvPr name="Group 24" id="24"/>
          <p:cNvGrpSpPr/>
          <p:nvPr/>
        </p:nvGrpSpPr>
        <p:grpSpPr>
          <a:xfrm rot="0">
            <a:off x="12097494" y="6666608"/>
            <a:ext cx="3544044" cy="442912"/>
            <a:chOff x="0" y="0"/>
            <a:chExt cx="4725392" cy="590550"/>
          </a:xfrm>
        </p:grpSpPr>
        <p:sp>
          <p:nvSpPr>
            <p:cNvPr name="Freeform 25" id="25"/>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6" id="26"/>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D6E5EF"/>
                  </a:solidFill>
                  <a:latin typeface="Arimo"/>
                  <a:ea typeface="Arimo"/>
                  <a:cs typeface="Arimo"/>
                  <a:sym typeface="Arimo"/>
                </a:rPr>
                <a:t>20 Million SMBs</a:t>
              </a:r>
            </a:p>
          </p:txBody>
        </p:sp>
      </p:grpSp>
      <p:grpSp>
        <p:nvGrpSpPr>
          <p:cNvPr name="Group 27" id="27"/>
          <p:cNvGrpSpPr/>
          <p:nvPr/>
        </p:nvGrpSpPr>
        <p:grpSpPr>
          <a:xfrm rot="0">
            <a:off x="12097494" y="7279630"/>
            <a:ext cx="5198269" cy="1360885"/>
            <a:chOff x="0" y="0"/>
            <a:chExt cx="6931025" cy="1814513"/>
          </a:xfrm>
        </p:grpSpPr>
        <p:sp>
          <p:nvSpPr>
            <p:cNvPr name="Freeform 28" id="28"/>
            <p:cNvSpPr/>
            <p:nvPr/>
          </p:nvSpPr>
          <p:spPr>
            <a:xfrm flipH="false" flipV="false" rot="0">
              <a:off x="0" y="0"/>
              <a:ext cx="6931025" cy="1814513"/>
            </a:xfrm>
            <a:custGeom>
              <a:avLst/>
              <a:gdLst/>
              <a:ahLst/>
              <a:cxnLst/>
              <a:rect r="r" b="b" t="t" l="l"/>
              <a:pathLst>
                <a:path h="1814513" w="6931025">
                  <a:moveTo>
                    <a:pt x="0" y="0"/>
                  </a:moveTo>
                  <a:lnTo>
                    <a:pt x="6931025" y="0"/>
                  </a:lnTo>
                  <a:lnTo>
                    <a:pt x="6931025" y="1814513"/>
                  </a:lnTo>
                  <a:lnTo>
                    <a:pt x="0" y="1814513"/>
                  </a:lnTo>
                  <a:close/>
                </a:path>
              </a:pathLst>
            </a:custGeom>
            <a:solidFill>
              <a:srgbClr val="000000">
                <a:alpha val="0"/>
              </a:srgbClr>
            </a:solidFill>
          </p:spPr>
        </p:sp>
        <p:sp>
          <p:nvSpPr>
            <p:cNvPr name="TextBox 29" id="29"/>
            <p:cNvSpPr txBox="true"/>
            <p:nvPr/>
          </p:nvSpPr>
          <p:spPr>
            <a:xfrm>
              <a:off x="0" y="-95250"/>
              <a:ext cx="6931025" cy="1909763"/>
            </a:xfrm>
            <a:prstGeom prst="rect">
              <a:avLst/>
            </a:prstGeom>
          </p:spPr>
          <p:txBody>
            <a:bodyPr anchor="t" rtlCol="false" tIns="0" lIns="0" bIns="0" rIns="0"/>
            <a:lstStyle/>
            <a:p>
              <a:pPr algn="l">
                <a:lnSpc>
                  <a:spcPts val="3562"/>
                </a:lnSpc>
              </a:pPr>
              <a:r>
                <a:rPr lang="en-US" sz="2187">
                  <a:solidFill>
                    <a:srgbClr val="D6E5EF"/>
                  </a:solidFill>
                  <a:latin typeface="Source Sans Pro"/>
                  <a:ea typeface="Source Sans Pro"/>
                  <a:cs typeface="Source Sans Pro"/>
                  <a:sym typeface="Source Sans Pro"/>
                </a:rPr>
                <a:t>Will increase earnings by more than one-third; 5 million will more than double profits.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992238" y="1167408"/>
            <a:ext cx="3410099" cy="3221980"/>
          </a:xfrm>
          <a:custGeom>
            <a:avLst/>
            <a:gdLst/>
            <a:ahLst/>
            <a:cxnLst/>
            <a:rect r="r" b="b" t="t" l="l"/>
            <a:pathLst>
              <a:path h="3221980" w="3410099">
                <a:moveTo>
                  <a:pt x="0" y="0"/>
                </a:moveTo>
                <a:lnTo>
                  <a:pt x="3410098" y="0"/>
                </a:lnTo>
                <a:lnTo>
                  <a:pt x="3410098" y="3221979"/>
                </a:lnTo>
                <a:lnTo>
                  <a:pt x="0" y="3221979"/>
                </a:lnTo>
                <a:lnTo>
                  <a:pt x="0" y="0"/>
                </a:lnTo>
                <a:close/>
              </a:path>
            </a:pathLst>
          </a:custGeom>
          <a:blipFill>
            <a:blip r:embed="rId3"/>
            <a:stretch>
              <a:fillRect l="-37" t="0" r="-37" b="0"/>
            </a:stretch>
          </a:blipFill>
        </p:spPr>
      </p:sp>
      <p:grpSp>
        <p:nvGrpSpPr>
          <p:cNvPr name="Group 7" id="7"/>
          <p:cNvGrpSpPr/>
          <p:nvPr/>
        </p:nvGrpSpPr>
        <p:grpSpPr>
          <a:xfrm rot="0">
            <a:off x="992238" y="4873079"/>
            <a:ext cx="4607421" cy="575965"/>
            <a:chOff x="0" y="0"/>
            <a:chExt cx="6143228" cy="767953"/>
          </a:xfrm>
        </p:grpSpPr>
        <p:sp>
          <p:nvSpPr>
            <p:cNvPr name="Freeform 8" id="8"/>
            <p:cNvSpPr/>
            <p:nvPr/>
          </p:nvSpPr>
          <p:spPr>
            <a:xfrm flipH="false" flipV="false" rot="0">
              <a:off x="0" y="0"/>
              <a:ext cx="6143229" cy="767953"/>
            </a:xfrm>
            <a:custGeom>
              <a:avLst/>
              <a:gdLst/>
              <a:ahLst/>
              <a:cxnLst/>
              <a:rect r="r" b="b" t="t" l="l"/>
              <a:pathLst>
                <a:path h="767953" w="6143229">
                  <a:moveTo>
                    <a:pt x="0" y="0"/>
                  </a:moveTo>
                  <a:lnTo>
                    <a:pt x="6143229" y="0"/>
                  </a:lnTo>
                  <a:lnTo>
                    <a:pt x="6143229" y="767953"/>
                  </a:lnTo>
                  <a:lnTo>
                    <a:pt x="0" y="767953"/>
                  </a:lnTo>
                  <a:close/>
                </a:path>
              </a:pathLst>
            </a:custGeom>
            <a:solidFill>
              <a:srgbClr val="000000">
                <a:alpha val="0"/>
              </a:srgbClr>
            </a:solidFill>
          </p:spPr>
        </p:sp>
        <p:sp>
          <p:nvSpPr>
            <p:cNvPr name="TextBox 9" id="9"/>
            <p:cNvSpPr txBox="true"/>
            <p:nvPr/>
          </p:nvSpPr>
          <p:spPr>
            <a:xfrm>
              <a:off x="0" y="-38100"/>
              <a:ext cx="6143228" cy="806053"/>
            </a:xfrm>
            <a:prstGeom prst="rect">
              <a:avLst/>
            </a:prstGeom>
          </p:spPr>
          <p:txBody>
            <a:bodyPr anchor="t" rtlCol="false" tIns="0" lIns="0" bIns="0" rIns="0"/>
            <a:lstStyle/>
            <a:p>
              <a:pPr algn="l">
                <a:lnSpc>
                  <a:spcPts val="4499"/>
                </a:lnSpc>
              </a:pPr>
              <a:r>
                <a:rPr lang="en-US" sz="3625" b="true">
                  <a:solidFill>
                    <a:srgbClr val="F98AC7"/>
                  </a:solidFill>
                  <a:latin typeface="Arimo Bold"/>
                  <a:ea typeface="Arimo Bold"/>
                  <a:cs typeface="Arimo Bold"/>
                  <a:sym typeface="Arimo Bold"/>
                </a:rPr>
                <a:t>Market Size</a:t>
              </a:r>
            </a:p>
          </p:txBody>
        </p:sp>
      </p:grpSp>
      <p:grpSp>
        <p:nvGrpSpPr>
          <p:cNvPr name="Group 10" id="10"/>
          <p:cNvGrpSpPr/>
          <p:nvPr/>
        </p:nvGrpSpPr>
        <p:grpSpPr>
          <a:xfrm rot="0">
            <a:off x="992238" y="5725418"/>
            <a:ext cx="16303526" cy="589360"/>
            <a:chOff x="0" y="0"/>
            <a:chExt cx="21738035" cy="785813"/>
          </a:xfrm>
        </p:grpSpPr>
        <p:sp>
          <p:nvSpPr>
            <p:cNvPr name="Freeform 11" id="11"/>
            <p:cNvSpPr/>
            <p:nvPr/>
          </p:nvSpPr>
          <p:spPr>
            <a:xfrm flipH="false" flipV="false" rot="0">
              <a:off x="0" y="0"/>
              <a:ext cx="21738034" cy="785813"/>
            </a:xfrm>
            <a:custGeom>
              <a:avLst/>
              <a:gdLst/>
              <a:ahLst/>
              <a:cxnLst/>
              <a:rect r="r" b="b" t="t" l="l"/>
              <a:pathLst>
                <a:path h="785813" w="21738034">
                  <a:moveTo>
                    <a:pt x="0" y="0"/>
                  </a:moveTo>
                  <a:lnTo>
                    <a:pt x="21738034" y="0"/>
                  </a:lnTo>
                  <a:lnTo>
                    <a:pt x="21738034" y="785813"/>
                  </a:lnTo>
                  <a:lnTo>
                    <a:pt x="0" y="785813"/>
                  </a:lnTo>
                  <a:close/>
                </a:path>
              </a:pathLst>
            </a:custGeom>
            <a:solidFill>
              <a:srgbClr val="000000">
                <a:alpha val="0"/>
              </a:srgbClr>
            </a:solidFill>
          </p:spPr>
        </p:sp>
        <p:sp>
          <p:nvSpPr>
            <p:cNvPr name="TextBox 12" id="12"/>
            <p:cNvSpPr txBox="true"/>
            <p:nvPr/>
          </p:nvSpPr>
          <p:spPr>
            <a:xfrm>
              <a:off x="0" y="-57150"/>
              <a:ext cx="21738035" cy="842963"/>
            </a:xfrm>
            <a:prstGeom prst="rect">
              <a:avLst/>
            </a:prstGeom>
          </p:spPr>
          <p:txBody>
            <a:bodyPr anchor="t" rtlCol="false" tIns="0" lIns="0" bIns="0" rIns="0"/>
            <a:lstStyle/>
            <a:p>
              <a:pPr algn="l">
                <a:lnSpc>
                  <a:spcPts val="2312"/>
                </a:lnSpc>
              </a:pPr>
              <a:r>
                <a:rPr lang="en-US" sz="1437">
                  <a:solidFill>
                    <a:srgbClr val="D6E5EF"/>
                  </a:solidFill>
                  <a:latin typeface="Source Sans Pro"/>
                  <a:ea typeface="Source Sans Pro"/>
                  <a:cs typeface="Source Sans Pro"/>
                  <a:sym typeface="Source Sans Pro"/>
                </a:rPr>
                <a:t>Kenya's market is fueled by its vibrant SMB sector, which constitutes about 80% of businesses. However, these businesses face a financing gap of approximately KES 2.2 trillion ($19.3 billion).This gap highlights the demand for tools that streamline financial and inventory management.</a:t>
              </a:r>
            </a:p>
          </p:txBody>
        </p:sp>
      </p:grpSp>
      <p:grpSp>
        <p:nvGrpSpPr>
          <p:cNvPr name="Group 13" id="13"/>
          <p:cNvGrpSpPr/>
          <p:nvPr/>
        </p:nvGrpSpPr>
        <p:grpSpPr>
          <a:xfrm rot="0">
            <a:off x="992238" y="6522095"/>
            <a:ext cx="16303526" cy="294680"/>
            <a:chOff x="0" y="0"/>
            <a:chExt cx="21738035" cy="392907"/>
          </a:xfrm>
        </p:grpSpPr>
        <p:sp>
          <p:nvSpPr>
            <p:cNvPr name="Freeform 14" id="14"/>
            <p:cNvSpPr/>
            <p:nvPr/>
          </p:nvSpPr>
          <p:spPr>
            <a:xfrm flipH="false" flipV="false" rot="0">
              <a:off x="0" y="0"/>
              <a:ext cx="21738034" cy="392907"/>
            </a:xfrm>
            <a:custGeom>
              <a:avLst/>
              <a:gdLst/>
              <a:ahLst/>
              <a:cxnLst/>
              <a:rect r="r" b="b" t="t" l="l"/>
              <a:pathLst>
                <a:path h="392907" w="21738034">
                  <a:moveTo>
                    <a:pt x="0" y="0"/>
                  </a:moveTo>
                  <a:lnTo>
                    <a:pt x="21738034" y="0"/>
                  </a:lnTo>
                  <a:lnTo>
                    <a:pt x="21738034" y="392907"/>
                  </a:lnTo>
                  <a:lnTo>
                    <a:pt x="0" y="392907"/>
                  </a:lnTo>
                  <a:close/>
                </a:path>
              </a:pathLst>
            </a:custGeom>
            <a:solidFill>
              <a:srgbClr val="000000">
                <a:alpha val="0"/>
              </a:srgbClr>
            </a:solidFill>
          </p:spPr>
        </p:sp>
        <p:sp>
          <p:nvSpPr>
            <p:cNvPr name="TextBox 15" id="15"/>
            <p:cNvSpPr txBox="true"/>
            <p:nvPr/>
          </p:nvSpPr>
          <p:spPr>
            <a:xfrm>
              <a:off x="0" y="-57150"/>
              <a:ext cx="21738035" cy="450057"/>
            </a:xfrm>
            <a:prstGeom prst="rect">
              <a:avLst/>
            </a:prstGeom>
          </p:spPr>
          <p:txBody>
            <a:bodyPr anchor="t" rtlCol="false" tIns="0" lIns="0" bIns="0" rIns="0"/>
            <a:lstStyle/>
            <a:p>
              <a:pPr algn="l">
                <a:lnSpc>
                  <a:spcPts val="2312"/>
                </a:lnSpc>
              </a:pPr>
              <a:r>
                <a:rPr lang="en-US" sz="1437">
                  <a:solidFill>
                    <a:srgbClr val="D6E5EF"/>
                  </a:solidFill>
                  <a:latin typeface="Source Sans Pro"/>
                  <a:ea typeface="Source Sans Pro"/>
                  <a:cs typeface="Source Sans Pro"/>
                  <a:sym typeface="Source Sans Pro"/>
                </a:rPr>
                <a:t>Africa (Segmented by Region)</a:t>
              </a:r>
            </a:p>
          </p:txBody>
        </p:sp>
      </p:grpSp>
      <p:grpSp>
        <p:nvGrpSpPr>
          <p:cNvPr name="Group 16" id="16"/>
          <p:cNvGrpSpPr/>
          <p:nvPr/>
        </p:nvGrpSpPr>
        <p:grpSpPr>
          <a:xfrm rot="0">
            <a:off x="992238" y="7024092"/>
            <a:ext cx="16303526" cy="294680"/>
            <a:chOff x="0" y="0"/>
            <a:chExt cx="21738035" cy="392907"/>
          </a:xfrm>
        </p:grpSpPr>
        <p:sp>
          <p:nvSpPr>
            <p:cNvPr name="Freeform 17" id="17"/>
            <p:cNvSpPr/>
            <p:nvPr/>
          </p:nvSpPr>
          <p:spPr>
            <a:xfrm flipH="false" flipV="false" rot="0">
              <a:off x="0" y="0"/>
              <a:ext cx="21738034" cy="392907"/>
            </a:xfrm>
            <a:custGeom>
              <a:avLst/>
              <a:gdLst/>
              <a:ahLst/>
              <a:cxnLst/>
              <a:rect r="r" b="b" t="t" l="l"/>
              <a:pathLst>
                <a:path h="392907" w="21738034">
                  <a:moveTo>
                    <a:pt x="0" y="0"/>
                  </a:moveTo>
                  <a:lnTo>
                    <a:pt x="21738034" y="0"/>
                  </a:lnTo>
                  <a:lnTo>
                    <a:pt x="21738034" y="392907"/>
                  </a:lnTo>
                  <a:lnTo>
                    <a:pt x="0" y="392907"/>
                  </a:lnTo>
                  <a:close/>
                </a:path>
              </a:pathLst>
            </a:custGeom>
            <a:solidFill>
              <a:srgbClr val="000000">
                <a:alpha val="0"/>
              </a:srgbClr>
            </a:solidFill>
          </p:spPr>
        </p:sp>
        <p:sp>
          <p:nvSpPr>
            <p:cNvPr name="TextBox 18" id="18"/>
            <p:cNvSpPr txBox="true"/>
            <p:nvPr/>
          </p:nvSpPr>
          <p:spPr>
            <a:xfrm>
              <a:off x="0" y="-57150"/>
              <a:ext cx="21738035" cy="450057"/>
            </a:xfrm>
            <a:prstGeom prst="rect">
              <a:avLst/>
            </a:prstGeom>
          </p:spPr>
          <p:txBody>
            <a:bodyPr anchor="t" rtlCol="false" tIns="0" lIns="0" bIns="0" rIns="0"/>
            <a:lstStyle/>
            <a:p>
              <a:pPr algn="l">
                <a:lnSpc>
                  <a:spcPts val="2312"/>
                </a:lnSpc>
              </a:pPr>
              <a:r>
                <a:rPr lang="en-US" sz="1437">
                  <a:solidFill>
                    <a:srgbClr val="D6E5EF"/>
                  </a:solidFill>
                  <a:latin typeface="Source Sans Pro"/>
                  <a:ea typeface="Source Sans Pro"/>
                  <a:cs typeface="Source Sans Pro"/>
                  <a:sym typeface="Source Sans Pro"/>
                </a:rPr>
                <a:t>1. North Africa: A region with strong economic hubs like Egypt and Morocco, where SMBs are increasingly adopting digital solutions to enhance operational efficiency.</a:t>
              </a:r>
            </a:p>
          </p:txBody>
        </p:sp>
      </p:grpSp>
      <p:grpSp>
        <p:nvGrpSpPr>
          <p:cNvPr name="Group 19" id="19"/>
          <p:cNvGrpSpPr/>
          <p:nvPr/>
        </p:nvGrpSpPr>
        <p:grpSpPr>
          <a:xfrm rot="0">
            <a:off x="992238" y="7526090"/>
            <a:ext cx="16303526" cy="294680"/>
            <a:chOff x="0" y="0"/>
            <a:chExt cx="21738035" cy="392907"/>
          </a:xfrm>
        </p:grpSpPr>
        <p:sp>
          <p:nvSpPr>
            <p:cNvPr name="Freeform 20" id="20"/>
            <p:cNvSpPr/>
            <p:nvPr/>
          </p:nvSpPr>
          <p:spPr>
            <a:xfrm flipH="false" flipV="false" rot="0">
              <a:off x="0" y="0"/>
              <a:ext cx="21738034" cy="392907"/>
            </a:xfrm>
            <a:custGeom>
              <a:avLst/>
              <a:gdLst/>
              <a:ahLst/>
              <a:cxnLst/>
              <a:rect r="r" b="b" t="t" l="l"/>
              <a:pathLst>
                <a:path h="392907" w="21738034">
                  <a:moveTo>
                    <a:pt x="0" y="0"/>
                  </a:moveTo>
                  <a:lnTo>
                    <a:pt x="21738034" y="0"/>
                  </a:lnTo>
                  <a:lnTo>
                    <a:pt x="21738034" y="392907"/>
                  </a:lnTo>
                  <a:lnTo>
                    <a:pt x="0" y="392907"/>
                  </a:lnTo>
                  <a:close/>
                </a:path>
              </a:pathLst>
            </a:custGeom>
            <a:solidFill>
              <a:srgbClr val="000000">
                <a:alpha val="0"/>
              </a:srgbClr>
            </a:solidFill>
          </p:spPr>
        </p:sp>
        <p:sp>
          <p:nvSpPr>
            <p:cNvPr name="TextBox 21" id="21"/>
            <p:cNvSpPr txBox="true"/>
            <p:nvPr/>
          </p:nvSpPr>
          <p:spPr>
            <a:xfrm>
              <a:off x="0" y="-57150"/>
              <a:ext cx="21738035" cy="450057"/>
            </a:xfrm>
            <a:prstGeom prst="rect">
              <a:avLst/>
            </a:prstGeom>
          </p:spPr>
          <p:txBody>
            <a:bodyPr anchor="t" rtlCol="false" tIns="0" lIns="0" bIns="0" rIns="0"/>
            <a:lstStyle/>
            <a:p>
              <a:pPr algn="l">
                <a:lnSpc>
                  <a:spcPts val="2312"/>
                </a:lnSpc>
              </a:pPr>
              <a:r>
                <a:rPr lang="en-US" sz="1437">
                  <a:solidFill>
                    <a:srgbClr val="D6E5EF"/>
                  </a:solidFill>
                  <a:latin typeface="Source Sans Pro"/>
                  <a:ea typeface="Source Sans Pro"/>
                  <a:cs typeface="Source Sans Pro"/>
                  <a:sym typeface="Source Sans Pro"/>
                </a:rPr>
                <a:t>2. South Africa: Home to a well-developed SMB ecosystem, with significant demand for inventory and financial management tools to support growth.</a:t>
              </a:r>
            </a:p>
          </p:txBody>
        </p:sp>
      </p:grpSp>
      <p:grpSp>
        <p:nvGrpSpPr>
          <p:cNvPr name="Group 22" id="22"/>
          <p:cNvGrpSpPr/>
          <p:nvPr/>
        </p:nvGrpSpPr>
        <p:grpSpPr>
          <a:xfrm rot="0">
            <a:off x="992238" y="8028086"/>
            <a:ext cx="16303526" cy="294680"/>
            <a:chOff x="0" y="0"/>
            <a:chExt cx="21738035" cy="392907"/>
          </a:xfrm>
        </p:grpSpPr>
        <p:sp>
          <p:nvSpPr>
            <p:cNvPr name="Freeform 23" id="23"/>
            <p:cNvSpPr/>
            <p:nvPr/>
          </p:nvSpPr>
          <p:spPr>
            <a:xfrm flipH="false" flipV="false" rot="0">
              <a:off x="0" y="0"/>
              <a:ext cx="21738034" cy="392907"/>
            </a:xfrm>
            <a:custGeom>
              <a:avLst/>
              <a:gdLst/>
              <a:ahLst/>
              <a:cxnLst/>
              <a:rect r="r" b="b" t="t" l="l"/>
              <a:pathLst>
                <a:path h="392907" w="21738034">
                  <a:moveTo>
                    <a:pt x="0" y="0"/>
                  </a:moveTo>
                  <a:lnTo>
                    <a:pt x="21738034" y="0"/>
                  </a:lnTo>
                  <a:lnTo>
                    <a:pt x="21738034" y="392907"/>
                  </a:lnTo>
                  <a:lnTo>
                    <a:pt x="0" y="392907"/>
                  </a:lnTo>
                  <a:close/>
                </a:path>
              </a:pathLst>
            </a:custGeom>
            <a:solidFill>
              <a:srgbClr val="000000">
                <a:alpha val="0"/>
              </a:srgbClr>
            </a:solidFill>
          </p:spPr>
        </p:sp>
        <p:sp>
          <p:nvSpPr>
            <p:cNvPr name="TextBox 24" id="24"/>
            <p:cNvSpPr txBox="true"/>
            <p:nvPr/>
          </p:nvSpPr>
          <p:spPr>
            <a:xfrm>
              <a:off x="0" y="-57150"/>
              <a:ext cx="21738035" cy="450057"/>
            </a:xfrm>
            <a:prstGeom prst="rect">
              <a:avLst/>
            </a:prstGeom>
          </p:spPr>
          <p:txBody>
            <a:bodyPr anchor="t" rtlCol="false" tIns="0" lIns="0" bIns="0" rIns="0"/>
            <a:lstStyle/>
            <a:p>
              <a:pPr algn="l">
                <a:lnSpc>
                  <a:spcPts val="2312"/>
                </a:lnSpc>
              </a:pPr>
              <a:r>
                <a:rPr lang="en-US" sz="1437">
                  <a:solidFill>
                    <a:srgbClr val="D6E5EF"/>
                  </a:solidFill>
                  <a:latin typeface="Source Sans Pro"/>
                  <a:ea typeface="Source Sans Pro"/>
                  <a:cs typeface="Source Sans Pro"/>
                  <a:sym typeface="Source Sans Pro"/>
                </a:rPr>
                <a:t>3. East Africa: Includes Kenya, Uganda, and Tanzania, where SMBs are rapidly embracing technology to overcome financial and inventory challenges.</a:t>
              </a:r>
            </a:p>
          </p:txBody>
        </p:sp>
      </p:grpSp>
      <p:grpSp>
        <p:nvGrpSpPr>
          <p:cNvPr name="Group 25" id="25"/>
          <p:cNvGrpSpPr/>
          <p:nvPr/>
        </p:nvGrpSpPr>
        <p:grpSpPr>
          <a:xfrm rot="0">
            <a:off x="992238" y="8530084"/>
            <a:ext cx="16303526" cy="294680"/>
            <a:chOff x="0" y="0"/>
            <a:chExt cx="21738035" cy="392907"/>
          </a:xfrm>
        </p:grpSpPr>
        <p:sp>
          <p:nvSpPr>
            <p:cNvPr name="Freeform 26" id="26"/>
            <p:cNvSpPr/>
            <p:nvPr/>
          </p:nvSpPr>
          <p:spPr>
            <a:xfrm flipH="false" flipV="false" rot="0">
              <a:off x="0" y="0"/>
              <a:ext cx="21738034" cy="392907"/>
            </a:xfrm>
            <a:custGeom>
              <a:avLst/>
              <a:gdLst/>
              <a:ahLst/>
              <a:cxnLst/>
              <a:rect r="r" b="b" t="t" l="l"/>
              <a:pathLst>
                <a:path h="392907" w="21738034">
                  <a:moveTo>
                    <a:pt x="0" y="0"/>
                  </a:moveTo>
                  <a:lnTo>
                    <a:pt x="21738034" y="0"/>
                  </a:lnTo>
                  <a:lnTo>
                    <a:pt x="21738034" y="392907"/>
                  </a:lnTo>
                  <a:lnTo>
                    <a:pt x="0" y="392907"/>
                  </a:lnTo>
                  <a:close/>
                </a:path>
              </a:pathLst>
            </a:custGeom>
            <a:solidFill>
              <a:srgbClr val="000000">
                <a:alpha val="0"/>
              </a:srgbClr>
            </a:solidFill>
          </p:spPr>
        </p:sp>
        <p:sp>
          <p:nvSpPr>
            <p:cNvPr name="TextBox 27" id="27"/>
            <p:cNvSpPr txBox="true"/>
            <p:nvPr/>
          </p:nvSpPr>
          <p:spPr>
            <a:xfrm>
              <a:off x="0" y="-57150"/>
              <a:ext cx="21738035" cy="450057"/>
            </a:xfrm>
            <a:prstGeom prst="rect">
              <a:avLst/>
            </a:prstGeom>
          </p:spPr>
          <p:txBody>
            <a:bodyPr anchor="t" rtlCol="false" tIns="0" lIns="0" bIns="0" rIns="0"/>
            <a:lstStyle/>
            <a:p>
              <a:pPr algn="l">
                <a:lnSpc>
                  <a:spcPts val="2312"/>
                </a:lnSpc>
              </a:pPr>
              <a:r>
                <a:rPr lang="en-US" sz="1437">
                  <a:solidFill>
                    <a:srgbClr val="D6E5EF"/>
                  </a:solidFill>
                  <a:latin typeface="Source Sans Pro"/>
                  <a:ea typeface="Source Sans Pro"/>
                  <a:cs typeface="Source Sans Pro"/>
                  <a:sym typeface="Source Sans Pro"/>
                </a:rPr>
                <a:t>4. West Africa: Countries like Nigeria and Ghana are seeing a surge in SMBs seeking digital tools to manage finances and inventory effectively.</a:t>
              </a:r>
            </a:p>
          </p:txBody>
        </p:sp>
      </p:grpSp>
      <p:grpSp>
        <p:nvGrpSpPr>
          <p:cNvPr name="Group 28" id="28"/>
          <p:cNvGrpSpPr/>
          <p:nvPr/>
        </p:nvGrpSpPr>
        <p:grpSpPr>
          <a:xfrm rot="0">
            <a:off x="992238" y="9032081"/>
            <a:ext cx="16303526" cy="294680"/>
            <a:chOff x="0" y="0"/>
            <a:chExt cx="21738035" cy="392907"/>
          </a:xfrm>
        </p:grpSpPr>
        <p:sp>
          <p:nvSpPr>
            <p:cNvPr name="Freeform 29" id="29"/>
            <p:cNvSpPr/>
            <p:nvPr/>
          </p:nvSpPr>
          <p:spPr>
            <a:xfrm flipH="false" flipV="false" rot="0">
              <a:off x="0" y="0"/>
              <a:ext cx="21738034" cy="392907"/>
            </a:xfrm>
            <a:custGeom>
              <a:avLst/>
              <a:gdLst/>
              <a:ahLst/>
              <a:cxnLst/>
              <a:rect r="r" b="b" t="t" l="l"/>
              <a:pathLst>
                <a:path h="392907" w="21738034">
                  <a:moveTo>
                    <a:pt x="0" y="0"/>
                  </a:moveTo>
                  <a:lnTo>
                    <a:pt x="21738034" y="0"/>
                  </a:lnTo>
                  <a:lnTo>
                    <a:pt x="21738034" y="392907"/>
                  </a:lnTo>
                  <a:lnTo>
                    <a:pt x="0" y="392907"/>
                  </a:lnTo>
                  <a:close/>
                </a:path>
              </a:pathLst>
            </a:custGeom>
            <a:solidFill>
              <a:srgbClr val="000000">
                <a:alpha val="0"/>
              </a:srgbClr>
            </a:solidFill>
          </p:spPr>
        </p:sp>
        <p:sp>
          <p:nvSpPr>
            <p:cNvPr name="TextBox 30" id="30"/>
            <p:cNvSpPr txBox="true"/>
            <p:nvPr/>
          </p:nvSpPr>
          <p:spPr>
            <a:xfrm>
              <a:off x="0" y="-57150"/>
              <a:ext cx="21738035" cy="450057"/>
            </a:xfrm>
            <a:prstGeom prst="rect">
              <a:avLst/>
            </a:prstGeom>
          </p:spPr>
          <p:txBody>
            <a:bodyPr anchor="t" rtlCol="false" tIns="0" lIns="0" bIns="0" rIns="0"/>
            <a:lstStyle/>
            <a:p>
              <a:pPr algn="l">
                <a:lnSpc>
                  <a:spcPts val="2312"/>
                </a:lnSpc>
              </a:pPr>
              <a:r>
                <a:rPr lang="en-US" sz="1437">
                  <a:solidFill>
                    <a:srgbClr val="D6E5EF"/>
                  </a:solidFill>
                  <a:latin typeface="Source Sans Pro"/>
                  <a:ea typeface="Source Sans Pro"/>
                  <a:cs typeface="Source Sans Pro"/>
                  <a:sym typeface="Source Sans Pro"/>
                </a:rPr>
                <a:t>5. Central Africa: A developing market with growing interest in digital solutions, particularly in countries like Cameroon and the Democratic Republic of Congo.</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Freeform 6" id="6" descr="preencoded.png"/>
          <p:cNvSpPr/>
          <p:nvPr/>
        </p:nvSpPr>
        <p:spPr>
          <a:xfrm flipH="false" flipV="false" rot="0">
            <a:off x="992238" y="903535"/>
            <a:ext cx="4887366" cy="2749004"/>
          </a:xfrm>
          <a:custGeom>
            <a:avLst/>
            <a:gdLst/>
            <a:ahLst/>
            <a:cxnLst/>
            <a:rect r="r" b="b" t="t" l="l"/>
            <a:pathLst>
              <a:path h="2749004" w="4887366">
                <a:moveTo>
                  <a:pt x="0" y="0"/>
                </a:moveTo>
                <a:lnTo>
                  <a:pt x="4887366" y="0"/>
                </a:lnTo>
                <a:lnTo>
                  <a:pt x="4887366" y="2749004"/>
                </a:lnTo>
                <a:lnTo>
                  <a:pt x="0" y="2749004"/>
                </a:lnTo>
                <a:lnTo>
                  <a:pt x="0" y="0"/>
                </a:lnTo>
                <a:close/>
              </a:path>
            </a:pathLst>
          </a:custGeom>
          <a:blipFill>
            <a:blip r:embed="rId3"/>
            <a:stretch>
              <a:fillRect l="0" t="-78" r="0" b="-78"/>
            </a:stretch>
          </a:blipFill>
        </p:spPr>
      </p:sp>
      <p:grpSp>
        <p:nvGrpSpPr>
          <p:cNvPr name="Group 7" id="7"/>
          <p:cNvGrpSpPr/>
          <p:nvPr/>
        </p:nvGrpSpPr>
        <p:grpSpPr>
          <a:xfrm rot="0">
            <a:off x="992238" y="3950196"/>
            <a:ext cx="4961781" cy="620166"/>
            <a:chOff x="0" y="0"/>
            <a:chExt cx="6615708" cy="826888"/>
          </a:xfrm>
        </p:grpSpPr>
        <p:sp>
          <p:nvSpPr>
            <p:cNvPr name="Freeform 8" id="8"/>
            <p:cNvSpPr/>
            <p:nvPr/>
          </p:nvSpPr>
          <p:spPr>
            <a:xfrm flipH="false" flipV="false" rot="0">
              <a:off x="0" y="0"/>
              <a:ext cx="6615709" cy="826888"/>
            </a:xfrm>
            <a:custGeom>
              <a:avLst/>
              <a:gdLst/>
              <a:ahLst/>
              <a:cxnLst/>
              <a:rect r="r" b="b" t="t" l="l"/>
              <a:pathLst>
                <a:path h="826888" w="6615709">
                  <a:moveTo>
                    <a:pt x="0" y="0"/>
                  </a:moveTo>
                  <a:lnTo>
                    <a:pt x="6615709" y="0"/>
                  </a:lnTo>
                  <a:lnTo>
                    <a:pt x="6615709" y="826888"/>
                  </a:lnTo>
                  <a:lnTo>
                    <a:pt x="0" y="826888"/>
                  </a:lnTo>
                  <a:close/>
                </a:path>
              </a:pathLst>
            </a:custGeom>
            <a:solidFill>
              <a:srgbClr val="000000">
                <a:alpha val="0"/>
              </a:srgbClr>
            </a:solidFill>
          </p:spPr>
        </p:sp>
        <p:sp>
          <p:nvSpPr>
            <p:cNvPr name="TextBox 9" id="9"/>
            <p:cNvSpPr txBox="true"/>
            <p:nvPr/>
          </p:nvSpPr>
          <p:spPr>
            <a:xfrm>
              <a:off x="0" y="-38100"/>
              <a:ext cx="6615708" cy="864988"/>
            </a:xfrm>
            <a:prstGeom prst="rect">
              <a:avLst/>
            </a:prstGeom>
          </p:spPr>
          <p:txBody>
            <a:bodyPr anchor="t" rtlCol="false" tIns="0" lIns="0" bIns="0" rIns="0"/>
            <a:lstStyle/>
            <a:p>
              <a:pPr algn="l">
                <a:lnSpc>
                  <a:spcPts val="4875"/>
                </a:lnSpc>
              </a:pPr>
              <a:r>
                <a:rPr lang="en-US" sz="3875" b="true">
                  <a:solidFill>
                    <a:srgbClr val="F98AC7"/>
                  </a:solidFill>
                  <a:latin typeface="Arimo Bold"/>
                  <a:ea typeface="Arimo Bold"/>
                  <a:cs typeface="Arimo Bold"/>
                  <a:sym typeface="Arimo Bold"/>
                </a:rPr>
                <a:t>Competitors</a:t>
              </a:r>
            </a:p>
          </p:txBody>
        </p:sp>
      </p:grpSp>
      <p:grpSp>
        <p:nvGrpSpPr>
          <p:cNvPr name="Group 10" id="10"/>
          <p:cNvGrpSpPr/>
          <p:nvPr/>
        </p:nvGrpSpPr>
        <p:grpSpPr>
          <a:xfrm rot="0">
            <a:off x="992238" y="4868019"/>
            <a:ext cx="16303526" cy="317599"/>
            <a:chOff x="0" y="0"/>
            <a:chExt cx="21738035" cy="423465"/>
          </a:xfrm>
        </p:grpSpPr>
        <p:sp>
          <p:nvSpPr>
            <p:cNvPr name="Freeform 11" id="11"/>
            <p:cNvSpPr/>
            <p:nvPr/>
          </p:nvSpPr>
          <p:spPr>
            <a:xfrm flipH="false" flipV="false" rot="0">
              <a:off x="0" y="0"/>
              <a:ext cx="21738034" cy="423465"/>
            </a:xfrm>
            <a:custGeom>
              <a:avLst/>
              <a:gdLst/>
              <a:ahLst/>
              <a:cxnLst/>
              <a:rect r="r" b="b" t="t" l="l"/>
              <a:pathLst>
                <a:path h="423465" w="21738034">
                  <a:moveTo>
                    <a:pt x="0" y="0"/>
                  </a:moveTo>
                  <a:lnTo>
                    <a:pt x="21738034" y="0"/>
                  </a:lnTo>
                  <a:lnTo>
                    <a:pt x="21738034" y="423465"/>
                  </a:lnTo>
                  <a:lnTo>
                    <a:pt x="0" y="423465"/>
                  </a:lnTo>
                  <a:close/>
                </a:path>
              </a:pathLst>
            </a:custGeom>
            <a:solidFill>
              <a:srgbClr val="000000">
                <a:alpha val="0"/>
              </a:srgbClr>
            </a:solidFill>
          </p:spPr>
        </p:sp>
        <p:sp>
          <p:nvSpPr>
            <p:cNvPr name="TextBox 12" id="12"/>
            <p:cNvSpPr txBox="true"/>
            <p:nvPr/>
          </p:nvSpPr>
          <p:spPr>
            <a:xfrm>
              <a:off x="0" y="-47625"/>
              <a:ext cx="21738035" cy="471090"/>
            </a:xfrm>
            <a:prstGeom prst="rect">
              <a:avLst/>
            </a:prstGeom>
          </p:spPr>
          <p:txBody>
            <a:bodyPr anchor="t" rtlCol="false" tIns="0" lIns="0" bIns="0" rIns="0"/>
            <a:lstStyle/>
            <a:p>
              <a:pPr algn="l">
                <a:lnSpc>
                  <a:spcPts val="2499"/>
                </a:lnSpc>
              </a:pPr>
              <a:r>
                <a:rPr lang="en-US" sz="1562">
                  <a:solidFill>
                    <a:srgbClr val="D6E5EF"/>
                  </a:solidFill>
                  <a:latin typeface="Source Sans Pro"/>
                  <a:ea typeface="Source Sans Pro"/>
                  <a:cs typeface="Source Sans Pro"/>
                  <a:sym typeface="Source Sans Pro"/>
                </a:rPr>
                <a:t>1. QuickBooks:</a:t>
              </a:r>
            </a:p>
          </p:txBody>
        </p:sp>
      </p:grpSp>
      <p:grpSp>
        <p:nvGrpSpPr>
          <p:cNvPr name="Group 13" id="13"/>
          <p:cNvGrpSpPr/>
          <p:nvPr/>
        </p:nvGrpSpPr>
        <p:grpSpPr>
          <a:xfrm rot="0">
            <a:off x="992238" y="5408860"/>
            <a:ext cx="16303526" cy="635199"/>
            <a:chOff x="0" y="0"/>
            <a:chExt cx="21738035" cy="846932"/>
          </a:xfrm>
        </p:grpSpPr>
        <p:sp>
          <p:nvSpPr>
            <p:cNvPr name="Freeform 14" id="14"/>
            <p:cNvSpPr/>
            <p:nvPr/>
          </p:nvSpPr>
          <p:spPr>
            <a:xfrm flipH="false" flipV="false" rot="0">
              <a:off x="0" y="0"/>
              <a:ext cx="21738034" cy="846932"/>
            </a:xfrm>
            <a:custGeom>
              <a:avLst/>
              <a:gdLst/>
              <a:ahLst/>
              <a:cxnLst/>
              <a:rect r="r" b="b" t="t" l="l"/>
              <a:pathLst>
                <a:path h="846932" w="21738034">
                  <a:moveTo>
                    <a:pt x="0" y="0"/>
                  </a:moveTo>
                  <a:lnTo>
                    <a:pt x="21738034" y="0"/>
                  </a:lnTo>
                  <a:lnTo>
                    <a:pt x="21738034" y="846932"/>
                  </a:lnTo>
                  <a:lnTo>
                    <a:pt x="0" y="846932"/>
                  </a:lnTo>
                  <a:close/>
                </a:path>
              </a:pathLst>
            </a:custGeom>
            <a:solidFill>
              <a:srgbClr val="000000">
                <a:alpha val="0"/>
              </a:srgbClr>
            </a:solidFill>
          </p:spPr>
        </p:sp>
        <p:sp>
          <p:nvSpPr>
            <p:cNvPr name="TextBox 15" id="15"/>
            <p:cNvSpPr txBox="true"/>
            <p:nvPr/>
          </p:nvSpPr>
          <p:spPr>
            <a:xfrm>
              <a:off x="0" y="-47625"/>
              <a:ext cx="21738035" cy="894557"/>
            </a:xfrm>
            <a:prstGeom prst="rect">
              <a:avLst/>
            </a:prstGeom>
          </p:spPr>
          <p:txBody>
            <a:bodyPr anchor="t" rtlCol="false" tIns="0" lIns="0" bIns="0" rIns="0"/>
            <a:lstStyle/>
            <a:p>
              <a:pPr algn="l">
                <a:lnSpc>
                  <a:spcPts val="2499"/>
                </a:lnSpc>
              </a:pPr>
              <a:r>
                <a:rPr lang="en-US" sz="1562">
                  <a:solidFill>
                    <a:srgbClr val="D6E5EF"/>
                  </a:solidFill>
                  <a:latin typeface="Source Sans Pro"/>
                  <a:ea typeface="Source Sans Pro"/>
                  <a:cs typeface="Source Sans Pro"/>
                  <a:sym typeface="Source Sans Pro"/>
                </a:rPr>
                <a:t>   - Why ours is Better: QuickBooks focuses heavily on financial tools like bookkeeping and invoicing but doesn't integrate inventory management and profit optimization in a seamless way. Our app stands out by combining these features with a mission to empower SMB owners in Africa, addressing not just operational efficiency but also poverty alleviation.</a:t>
              </a:r>
            </a:p>
          </p:txBody>
        </p:sp>
      </p:grpSp>
      <p:grpSp>
        <p:nvGrpSpPr>
          <p:cNvPr name="Group 16" id="16"/>
          <p:cNvGrpSpPr/>
          <p:nvPr/>
        </p:nvGrpSpPr>
        <p:grpSpPr>
          <a:xfrm rot="0">
            <a:off x="992238" y="6267301"/>
            <a:ext cx="16303526" cy="317599"/>
            <a:chOff x="0" y="0"/>
            <a:chExt cx="21738035" cy="423465"/>
          </a:xfrm>
        </p:grpSpPr>
        <p:sp>
          <p:nvSpPr>
            <p:cNvPr name="Freeform 17" id="17"/>
            <p:cNvSpPr/>
            <p:nvPr/>
          </p:nvSpPr>
          <p:spPr>
            <a:xfrm flipH="false" flipV="false" rot="0">
              <a:off x="0" y="0"/>
              <a:ext cx="21738034" cy="423465"/>
            </a:xfrm>
            <a:custGeom>
              <a:avLst/>
              <a:gdLst/>
              <a:ahLst/>
              <a:cxnLst/>
              <a:rect r="r" b="b" t="t" l="l"/>
              <a:pathLst>
                <a:path h="423465" w="21738034">
                  <a:moveTo>
                    <a:pt x="0" y="0"/>
                  </a:moveTo>
                  <a:lnTo>
                    <a:pt x="21738034" y="0"/>
                  </a:lnTo>
                  <a:lnTo>
                    <a:pt x="21738034" y="423465"/>
                  </a:lnTo>
                  <a:lnTo>
                    <a:pt x="0" y="423465"/>
                  </a:lnTo>
                  <a:close/>
                </a:path>
              </a:pathLst>
            </a:custGeom>
            <a:solidFill>
              <a:srgbClr val="000000">
                <a:alpha val="0"/>
              </a:srgbClr>
            </a:solidFill>
          </p:spPr>
        </p:sp>
        <p:sp>
          <p:nvSpPr>
            <p:cNvPr name="TextBox 18" id="18"/>
            <p:cNvSpPr txBox="true"/>
            <p:nvPr/>
          </p:nvSpPr>
          <p:spPr>
            <a:xfrm>
              <a:off x="0" y="-47625"/>
              <a:ext cx="21738035" cy="471090"/>
            </a:xfrm>
            <a:prstGeom prst="rect">
              <a:avLst/>
            </a:prstGeom>
          </p:spPr>
          <p:txBody>
            <a:bodyPr anchor="t" rtlCol="false" tIns="0" lIns="0" bIns="0" rIns="0"/>
            <a:lstStyle/>
            <a:p>
              <a:pPr algn="l">
                <a:lnSpc>
                  <a:spcPts val="2499"/>
                </a:lnSpc>
              </a:pPr>
              <a:r>
                <a:rPr lang="en-US" sz="1562">
                  <a:solidFill>
                    <a:srgbClr val="D6E5EF"/>
                  </a:solidFill>
                  <a:latin typeface="Source Sans Pro"/>
                  <a:ea typeface="Source Sans Pro"/>
                  <a:cs typeface="Source Sans Pro"/>
                  <a:sym typeface="Source Sans Pro"/>
                </a:rPr>
                <a:t>2. Zoho Books:</a:t>
              </a:r>
            </a:p>
          </p:txBody>
        </p:sp>
      </p:grpSp>
      <p:grpSp>
        <p:nvGrpSpPr>
          <p:cNvPr name="Group 19" id="19"/>
          <p:cNvGrpSpPr/>
          <p:nvPr/>
        </p:nvGrpSpPr>
        <p:grpSpPr>
          <a:xfrm rot="0">
            <a:off x="992238" y="6808142"/>
            <a:ext cx="16303526" cy="635199"/>
            <a:chOff x="0" y="0"/>
            <a:chExt cx="21738035" cy="846932"/>
          </a:xfrm>
        </p:grpSpPr>
        <p:sp>
          <p:nvSpPr>
            <p:cNvPr name="Freeform 20" id="20"/>
            <p:cNvSpPr/>
            <p:nvPr/>
          </p:nvSpPr>
          <p:spPr>
            <a:xfrm flipH="false" flipV="false" rot="0">
              <a:off x="0" y="0"/>
              <a:ext cx="21738034" cy="846932"/>
            </a:xfrm>
            <a:custGeom>
              <a:avLst/>
              <a:gdLst/>
              <a:ahLst/>
              <a:cxnLst/>
              <a:rect r="r" b="b" t="t" l="l"/>
              <a:pathLst>
                <a:path h="846932" w="21738034">
                  <a:moveTo>
                    <a:pt x="0" y="0"/>
                  </a:moveTo>
                  <a:lnTo>
                    <a:pt x="21738034" y="0"/>
                  </a:lnTo>
                  <a:lnTo>
                    <a:pt x="21738034" y="846932"/>
                  </a:lnTo>
                  <a:lnTo>
                    <a:pt x="0" y="846932"/>
                  </a:lnTo>
                  <a:close/>
                </a:path>
              </a:pathLst>
            </a:custGeom>
            <a:solidFill>
              <a:srgbClr val="000000">
                <a:alpha val="0"/>
              </a:srgbClr>
            </a:solidFill>
          </p:spPr>
        </p:sp>
        <p:sp>
          <p:nvSpPr>
            <p:cNvPr name="TextBox 21" id="21"/>
            <p:cNvSpPr txBox="true"/>
            <p:nvPr/>
          </p:nvSpPr>
          <p:spPr>
            <a:xfrm>
              <a:off x="0" y="-47625"/>
              <a:ext cx="21738035" cy="894557"/>
            </a:xfrm>
            <a:prstGeom prst="rect">
              <a:avLst/>
            </a:prstGeom>
          </p:spPr>
          <p:txBody>
            <a:bodyPr anchor="t" rtlCol="false" tIns="0" lIns="0" bIns="0" rIns="0"/>
            <a:lstStyle/>
            <a:p>
              <a:pPr algn="l">
                <a:lnSpc>
                  <a:spcPts val="2499"/>
                </a:lnSpc>
              </a:pPr>
              <a:r>
                <a:rPr lang="en-US" sz="1562">
                  <a:solidFill>
                    <a:srgbClr val="D6E5EF"/>
                  </a:solidFill>
                  <a:latin typeface="Source Sans Pro"/>
                  <a:ea typeface="Source Sans Pro"/>
                  <a:cs typeface="Source Sans Pro"/>
                  <a:sym typeface="Source Sans Pro"/>
                </a:rPr>
                <a:t>   - Why ours is Better: Zoho Books offers inventory tracking, but it lacks a localized approach tailored to African SMBs. Our app's focus on the specific needs of African markets, such as affordability, accessibility, and targeted insights for combating poverty, makes it a more impactful solution.</a:t>
              </a:r>
            </a:p>
          </p:txBody>
        </p:sp>
      </p:grpSp>
      <p:grpSp>
        <p:nvGrpSpPr>
          <p:cNvPr name="Group 22" id="22"/>
          <p:cNvGrpSpPr/>
          <p:nvPr/>
        </p:nvGrpSpPr>
        <p:grpSpPr>
          <a:xfrm rot="0">
            <a:off x="992238" y="7666584"/>
            <a:ext cx="16303526" cy="317599"/>
            <a:chOff x="0" y="0"/>
            <a:chExt cx="21738035" cy="423465"/>
          </a:xfrm>
        </p:grpSpPr>
        <p:sp>
          <p:nvSpPr>
            <p:cNvPr name="Freeform 23" id="23"/>
            <p:cNvSpPr/>
            <p:nvPr/>
          </p:nvSpPr>
          <p:spPr>
            <a:xfrm flipH="false" flipV="false" rot="0">
              <a:off x="0" y="0"/>
              <a:ext cx="21738034" cy="423465"/>
            </a:xfrm>
            <a:custGeom>
              <a:avLst/>
              <a:gdLst/>
              <a:ahLst/>
              <a:cxnLst/>
              <a:rect r="r" b="b" t="t" l="l"/>
              <a:pathLst>
                <a:path h="423465" w="21738034">
                  <a:moveTo>
                    <a:pt x="0" y="0"/>
                  </a:moveTo>
                  <a:lnTo>
                    <a:pt x="21738034" y="0"/>
                  </a:lnTo>
                  <a:lnTo>
                    <a:pt x="21738034" y="423465"/>
                  </a:lnTo>
                  <a:lnTo>
                    <a:pt x="0" y="423465"/>
                  </a:lnTo>
                  <a:close/>
                </a:path>
              </a:pathLst>
            </a:custGeom>
            <a:solidFill>
              <a:srgbClr val="000000">
                <a:alpha val="0"/>
              </a:srgbClr>
            </a:solidFill>
          </p:spPr>
        </p:sp>
        <p:sp>
          <p:nvSpPr>
            <p:cNvPr name="TextBox 24" id="24"/>
            <p:cNvSpPr txBox="true"/>
            <p:nvPr/>
          </p:nvSpPr>
          <p:spPr>
            <a:xfrm>
              <a:off x="0" y="-47625"/>
              <a:ext cx="21738035" cy="471090"/>
            </a:xfrm>
            <a:prstGeom prst="rect">
              <a:avLst/>
            </a:prstGeom>
          </p:spPr>
          <p:txBody>
            <a:bodyPr anchor="t" rtlCol="false" tIns="0" lIns="0" bIns="0" rIns="0"/>
            <a:lstStyle/>
            <a:p>
              <a:pPr algn="l">
                <a:lnSpc>
                  <a:spcPts val="2499"/>
                </a:lnSpc>
              </a:pPr>
              <a:r>
                <a:rPr lang="en-US" sz="1562">
                  <a:solidFill>
                    <a:srgbClr val="D6E5EF"/>
                  </a:solidFill>
                  <a:latin typeface="Source Sans Pro"/>
                  <a:ea typeface="Source Sans Pro"/>
                  <a:cs typeface="Source Sans Pro"/>
                  <a:sym typeface="Source Sans Pro"/>
                </a:rPr>
                <a:t>3. Xero:</a:t>
              </a:r>
            </a:p>
          </p:txBody>
        </p:sp>
      </p:grpSp>
      <p:grpSp>
        <p:nvGrpSpPr>
          <p:cNvPr name="Group 25" id="25"/>
          <p:cNvGrpSpPr/>
          <p:nvPr/>
        </p:nvGrpSpPr>
        <p:grpSpPr>
          <a:xfrm rot="0">
            <a:off x="992238" y="8207425"/>
            <a:ext cx="16303526" cy="635199"/>
            <a:chOff x="0" y="0"/>
            <a:chExt cx="21738035" cy="846932"/>
          </a:xfrm>
        </p:grpSpPr>
        <p:sp>
          <p:nvSpPr>
            <p:cNvPr name="Freeform 26" id="26"/>
            <p:cNvSpPr/>
            <p:nvPr/>
          </p:nvSpPr>
          <p:spPr>
            <a:xfrm flipH="false" flipV="false" rot="0">
              <a:off x="0" y="0"/>
              <a:ext cx="21738034" cy="846932"/>
            </a:xfrm>
            <a:custGeom>
              <a:avLst/>
              <a:gdLst/>
              <a:ahLst/>
              <a:cxnLst/>
              <a:rect r="r" b="b" t="t" l="l"/>
              <a:pathLst>
                <a:path h="846932" w="21738034">
                  <a:moveTo>
                    <a:pt x="0" y="0"/>
                  </a:moveTo>
                  <a:lnTo>
                    <a:pt x="21738034" y="0"/>
                  </a:lnTo>
                  <a:lnTo>
                    <a:pt x="21738034" y="846932"/>
                  </a:lnTo>
                  <a:lnTo>
                    <a:pt x="0" y="846932"/>
                  </a:lnTo>
                  <a:close/>
                </a:path>
              </a:pathLst>
            </a:custGeom>
            <a:solidFill>
              <a:srgbClr val="000000">
                <a:alpha val="0"/>
              </a:srgbClr>
            </a:solidFill>
          </p:spPr>
        </p:sp>
        <p:sp>
          <p:nvSpPr>
            <p:cNvPr name="TextBox 27" id="27"/>
            <p:cNvSpPr txBox="true"/>
            <p:nvPr/>
          </p:nvSpPr>
          <p:spPr>
            <a:xfrm>
              <a:off x="0" y="-47625"/>
              <a:ext cx="21738035" cy="894557"/>
            </a:xfrm>
            <a:prstGeom prst="rect">
              <a:avLst/>
            </a:prstGeom>
          </p:spPr>
          <p:txBody>
            <a:bodyPr anchor="t" rtlCol="false" tIns="0" lIns="0" bIns="0" rIns="0"/>
            <a:lstStyle/>
            <a:p>
              <a:pPr algn="l">
                <a:lnSpc>
                  <a:spcPts val="2499"/>
                </a:lnSpc>
              </a:pPr>
              <a:r>
                <a:rPr lang="en-US" sz="1562">
                  <a:solidFill>
                    <a:srgbClr val="D6E5EF"/>
                  </a:solidFill>
                  <a:latin typeface="Source Sans Pro"/>
                  <a:ea typeface="Source Sans Pro"/>
                  <a:cs typeface="Source Sans Pro"/>
                  <a:sym typeface="Source Sans Pro"/>
                </a:rPr>
                <a:t>   - Why ours is Better: While Xero provides advanced financial and inventory tools, it's designed primarily for larger or more established businesses in developed markets. Our app differentiates itself by being SMB-friendly, intuitive for users with minimal technical expertise, and aligned with the unique challenges faced by African entrepreneurs.</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992238" y="1156395"/>
            <a:ext cx="7379048" cy="797421"/>
            <a:chOff x="0" y="0"/>
            <a:chExt cx="9838730" cy="1063228"/>
          </a:xfrm>
        </p:grpSpPr>
        <p:sp>
          <p:nvSpPr>
            <p:cNvPr name="Freeform 7" id="7"/>
            <p:cNvSpPr/>
            <p:nvPr/>
          </p:nvSpPr>
          <p:spPr>
            <a:xfrm flipH="false" flipV="false" rot="0">
              <a:off x="0" y="0"/>
              <a:ext cx="9838730" cy="1063228"/>
            </a:xfrm>
            <a:custGeom>
              <a:avLst/>
              <a:gdLst/>
              <a:ahLst/>
              <a:cxnLst/>
              <a:rect r="r" b="b" t="t" l="l"/>
              <a:pathLst>
                <a:path h="1063228" w="9838730">
                  <a:moveTo>
                    <a:pt x="0" y="0"/>
                  </a:moveTo>
                  <a:lnTo>
                    <a:pt x="9838730" y="0"/>
                  </a:lnTo>
                  <a:lnTo>
                    <a:pt x="9838730" y="1063228"/>
                  </a:lnTo>
                  <a:lnTo>
                    <a:pt x="0" y="1063228"/>
                  </a:lnTo>
                  <a:close/>
                </a:path>
              </a:pathLst>
            </a:custGeom>
            <a:solidFill>
              <a:srgbClr val="000000">
                <a:alpha val="0"/>
              </a:srgbClr>
            </a:solidFill>
          </p:spPr>
        </p:sp>
        <p:sp>
          <p:nvSpPr>
            <p:cNvPr name="TextBox 8" id="8"/>
            <p:cNvSpPr txBox="true"/>
            <p:nvPr/>
          </p:nvSpPr>
          <p:spPr>
            <a:xfrm>
              <a:off x="0" y="-47625"/>
              <a:ext cx="9838730" cy="1110853"/>
            </a:xfrm>
            <a:prstGeom prst="rect">
              <a:avLst/>
            </a:prstGeom>
          </p:spPr>
          <p:txBody>
            <a:bodyPr anchor="t" rtlCol="false" tIns="0" lIns="0" bIns="0" rIns="0"/>
            <a:lstStyle/>
            <a:p>
              <a:pPr algn="l">
                <a:lnSpc>
                  <a:spcPts val="6249"/>
                </a:lnSpc>
              </a:pPr>
              <a:r>
                <a:rPr lang="en-US" sz="4999" b="true">
                  <a:solidFill>
                    <a:srgbClr val="F98AC7"/>
                  </a:solidFill>
                  <a:latin typeface="Arimo Bold"/>
                  <a:ea typeface="Arimo Bold"/>
                  <a:cs typeface="Arimo Bold"/>
                  <a:sym typeface="Arimo Bold"/>
                </a:rPr>
                <a:t>Competitive Advantage</a:t>
              </a:r>
            </a:p>
          </p:txBody>
        </p:sp>
      </p:grpSp>
      <p:grpSp>
        <p:nvGrpSpPr>
          <p:cNvPr name="Group 9" id="9"/>
          <p:cNvGrpSpPr/>
          <p:nvPr/>
        </p:nvGrpSpPr>
        <p:grpSpPr>
          <a:xfrm rot="0">
            <a:off x="992238" y="2464148"/>
            <a:ext cx="16303526" cy="408385"/>
            <a:chOff x="0" y="0"/>
            <a:chExt cx="21738035" cy="544513"/>
          </a:xfrm>
        </p:grpSpPr>
        <p:sp>
          <p:nvSpPr>
            <p:cNvPr name="Freeform 10" id="10"/>
            <p:cNvSpPr/>
            <p:nvPr/>
          </p:nvSpPr>
          <p:spPr>
            <a:xfrm flipH="false" flipV="false" rot="0">
              <a:off x="0" y="0"/>
              <a:ext cx="21738034" cy="544513"/>
            </a:xfrm>
            <a:custGeom>
              <a:avLst/>
              <a:gdLst/>
              <a:ahLst/>
              <a:cxnLst/>
              <a:rect r="r" b="b" t="t" l="l"/>
              <a:pathLst>
                <a:path h="544513" w="21738034">
                  <a:moveTo>
                    <a:pt x="0" y="0"/>
                  </a:moveTo>
                  <a:lnTo>
                    <a:pt x="21738034" y="0"/>
                  </a:lnTo>
                  <a:lnTo>
                    <a:pt x="21738034" y="544513"/>
                  </a:lnTo>
                  <a:lnTo>
                    <a:pt x="0" y="544513"/>
                  </a:lnTo>
                  <a:close/>
                </a:path>
              </a:pathLst>
            </a:custGeom>
            <a:solidFill>
              <a:srgbClr val="000000">
                <a:alpha val="0"/>
              </a:srgbClr>
            </a:solidFill>
          </p:spPr>
        </p:sp>
        <p:sp>
          <p:nvSpPr>
            <p:cNvPr name="TextBox 11" id="11"/>
            <p:cNvSpPr txBox="true"/>
            <p:nvPr/>
          </p:nvSpPr>
          <p:spPr>
            <a:xfrm>
              <a:off x="0" y="-76200"/>
              <a:ext cx="21738035" cy="620713"/>
            </a:xfrm>
            <a:prstGeom prst="rect">
              <a:avLst/>
            </a:prstGeom>
          </p:spPr>
          <p:txBody>
            <a:bodyPr anchor="t" rtlCol="false" tIns="0" lIns="0" bIns="0" rIns="0"/>
            <a:lstStyle/>
            <a:p>
              <a:pPr algn="l">
                <a:lnSpc>
                  <a:spcPts val="3187"/>
                </a:lnSpc>
              </a:pPr>
              <a:r>
                <a:rPr lang="en-US" sz="2000">
                  <a:solidFill>
                    <a:srgbClr val="D6E5EF"/>
                  </a:solidFill>
                  <a:latin typeface="Source Sans Pro"/>
                  <a:ea typeface="Source Sans Pro"/>
                  <a:cs typeface="Source Sans Pro"/>
                  <a:sym typeface="Source Sans Pro"/>
                </a:rPr>
                <a:t>1. Localized Focus: Tailored specifically to African markets, addressing unique challenges SMBs face in the region.</a:t>
              </a:r>
            </a:p>
          </p:txBody>
        </p:sp>
      </p:grpSp>
      <p:grpSp>
        <p:nvGrpSpPr>
          <p:cNvPr name="Group 12" id="12"/>
          <p:cNvGrpSpPr/>
          <p:nvPr/>
        </p:nvGrpSpPr>
        <p:grpSpPr>
          <a:xfrm rot="0">
            <a:off x="992238" y="3159472"/>
            <a:ext cx="16303526" cy="408385"/>
            <a:chOff x="0" y="0"/>
            <a:chExt cx="21738035" cy="544513"/>
          </a:xfrm>
        </p:grpSpPr>
        <p:sp>
          <p:nvSpPr>
            <p:cNvPr name="Freeform 13" id="13"/>
            <p:cNvSpPr/>
            <p:nvPr/>
          </p:nvSpPr>
          <p:spPr>
            <a:xfrm flipH="false" flipV="false" rot="0">
              <a:off x="0" y="0"/>
              <a:ext cx="21738034" cy="544513"/>
            </a:xfrm>
            <a:custGeom>
              <a:avLst/>
              <a:gdLst/>
              <a:ahLst/>
              <a:cxnLst/>
              <a:rect r="r" b="b" t="t" l="l"/>
              <a:pathLst>
                <a:path h="544513" w="21738034">
                  <a:moveTo>
                    <a:pt x="0" y="0"/>
                  </a:moveTo>
                  <a:lnTo>
                    <a:pt x="21738034" y="0"/>
                  </a:lnTo>
                  <a:lnTo>
                    <a:pt x="21738034" y="544513"/>
                  </a:lnTo>
                  <a:lnTo>
                    <a:pt x="0" y="544513"/>
                  </a:lnTo>
                  <a:close/>
                </a:path>
              </a:pathLst>
            </a:custGeom>
            <a:solidFill>
              <a:srgbClr val="000000">
                <a:alpha val="0"/>
              </a:srgbClr>
            </a:solidFill>
          </p:spPr>
        </p:sp>
        <p:sp>
          <p:nvSpPr>
            <p:cNvPr name="TextBox 14" id="14"/>
            <p:cNvSpPr txBox="true"/>
            <p:nvPr/>
          </p:nvSpPr>
          <p:spPr>
            <a:xfrm>
              <a:off x="0" y="-76200"/>
              <a:ext cx="21738035" cy="620713"/>
            </a:xfrm>
            <a:prstGeom prst="rect">
              <a:avLst/>
            </a:prstGeom>
          </p:spPr>
          <p:txBody>
            <a:bodyPr anchor="t" rtlCol="false" tIns="0" lIns="0" bIns="0" rIns="0"/>
            <a:lstStyle/>
            <a:p>
              <a:pPr algn="l">
                <a:lnSpc>
                  <a:spcPts val="3187"/>
                </a:lnSpc>
              </a:pPr>
              <a:r>
                <a:rPr lang="en-US" sz="2000">
                  <a:solidFill>
                    <a:srgbClr val="D6E5EF"/>
                  </a:solidFill>
                  <a:latin typeface="Source Sans Pro"/>
                  <a:ea typeface="Source Sans Pro"/>
                  <a:cs typeface="Source Sans Pro"/>
                  <a:sym typeface="Source Sans Pro"/>
                </a:rPr>
                <a:t>2. Comprehensive Integration: Combines financial management, profit optimization, expenditure tracking, and inventory control in a single app.</a:t>
              </a:r>
            </a:p>
          </p:txBody>
        </p:sp>
      </p:grpSp>
      <p:grpSp>
        <p:nvGrpSpPr>
          <p:cNvPr name="Group 15" id="15"/>
          <p:cNvGrpSpPr/>
          <p:nvPr/>
        </p:nvGrpSpPr>
        <p:grpSpPr>
          <a:xfrm rot="0">
            <a:off x="992238" y="3854798"/>
            <a:ext cx="16303526" cy="408385"/>
            <a:chOff x="0" y="0"/>
            <a:chExt cx="21738035" cy="544513"/>
          </a:xfrm>
        </p:grpSpPr>
        <p:sp>
          <p:nvSpPr>
            <p:cNvPr name="Freeform 16" id="16"/>
            <p:cNvSpPr/>
            <p:nvPr/>
          </p:nvSpPr>
          <p:spPr>
            <a:xfrm flipH="false" flipV="false" rot="0">
              <a:off x="0" y="0"/>
              <a:ext cx="21738034" cy="544513"/>
            </a:xfrm>
            <a:custGeom>
              <a:avLst/>
              <a:gdLst/>
              <a:ahLst/>
              <a:cxnLst/>
              <a:rect r="r" b="b" t="t" l="l"/>
              <a:pathLst>
                <a:path h="544513" w="21738034">
                  <a:moveTo>
                    <a:pt x="0" y="0"/>
                  </a:moveTo>
                  <a:lnTo>
                    <a:pt x="21738034" y="0"/>
                  </a:lnTo>
                  <a:lnTo>
                    <a:pt x="21738034" y="544513"/>
                  </a:lnTo>
                  <a:lnTo>
                    <a:pt x="0" y="544513"/>
                  </a:lnTo>
                  <a:close/>
                </a:path>
              </a:pathLst>
            </a:custGeom>
            <a:solidFill>
              <a:srgbClr val="000000">
                <a:alpha val="0"/>
              </a:srgbClr>
            </a:solidFill>
          </p:spPr>
        </p:sp>
        <p:sp>
          <p:nvSpPr>
            <p:cNvPr name="TextBox 17" id="17"/>
            <p:cNvSpPr txBox="true"/>
            <p:nvPr/>
          </p:nvSpPr>
          <p:spPr>
            <a:xfrm>
              <a:off x="0" y="-76200"/>
              <a:ext cx="21738035" cy="620713"/>
            </a:xfrm>
            <a:prstGeom prst="rect">
              <a:avLst/>
            </a:prstGeom>
          </p:spPr>
          <p:txBody>
            <a:bodyPr anchor="t" rtlCol="false" tIns="0" lIns="0" bIns="0" rIns="0"/>
            <a:lstStyle/>
            <a:p>
              <a:pPr algn="l">
                <a:lnSpc>
                  <a:spcPts val="3187"/>
                </a:lnSpc>
              </a:pPr>
              <a:r>
                <a:rPr lang="en-US" sz="2000">
                  <a:solidFill>
                    <a:srgbClr val="D6E5EF"/>
                  </a:solidFill>
                  <a:latin typeface="Source Sans Pro"/>
                  <a:ea typeface="Source Sans Pro"/>
                  <a:cs typeface="Source Sans Pro"/>
                  <a:sym typeface="Source Sans Pro"/>
                </a:rPr>
                <a:t>3. User-Friendly Design: Intuitive interface designed for users with varying levels of technical expertise.</a:t>
              </a:r>
            </a:p>
          </p:txBody>
        </p:sp>
      </p:grpSp>
      <p:grpSp>
        <p:nvGrpSpPr>
          <p:cNvPr name="Group 18" id="18"/>
          <p:cNvGrpSpPr/>
          <p:nvPr/>
        </p:nvGrpSpPr>
        <p:grpSpPr>
          <a:xfrm rot="0">
            <a:off x="992238" y="4550122"/>
            <a:ext cx="16303526" cy="408385"/>
            <a:chOff x="0" y="0"/>
            <a:chExt cx="21738035" cy="544513"/>
          </a:xfrm>
        </p:grpSpPr>
        <p:sp>
          <p:nvSpPr>
            <p:cNvPr name="Freeform 19" id="19"/>
            <p:cNvSpPr/>
            <p:nvPr/>
          </p:nvSpPr>
          <p:spPr>
            <a:xfrm flipH="false" flipV="false" rot="0">
              <a:off x="0" y="0"/>
              <a:ext cx="21738034" cy="544513"/>
            </a:xfrm>
            <a:custGeom>
              <a:avLst/>
              <a:gdLst/>
              <a:ahLst/>
              <a:cxnLst/>
              <a:rect r="r" b="b" t="t" l="l"/>
              <a:pathLst>
                <a:path h="544513" w="21738034">
                  <a:moveTo>
                    <a:pt x="0" y="0"/>
                  </a:moveTo>
                  <a:lnTo>
                    <a:pt x="21738034" y="0"/>
                  </a:lnTo>
                  <a:lnTo>
                    <a:pt x="21738034" y="544513"/>
                  </a:lnTo>
                  <a:lnTo>
                    <a:pt x="0" y="544513"/>
                  </a:lnTo>
                  <a:close/>
                </a:path>
              </a:pathLst>
            </a:custGeom>
            <a:solidFill>
              <a:srgbClr val="000000">
                <a:alpha val="0"/>
              </a:srgbClr>
            </a:solidFill>
          </p:spPr>
        </p:sp>
        <p:sp>
          <p:nvSpPr>
            <p:cNvPr name="TextBox 20" id="20"/>
            <p:cNvSpPr txBox="true"/>
            <p:nvPr/>
          </p:nvSpPr>
          <p:spPr>
            <a:xfrm>
              <a:off x="0" y="-76200"/>
              <a:ext cx="21738035" cy="620713"/>
            </a:xfrm>
            <a:prstGeom prst="rect">
              <a:avLst/>
            </a:prstGeom>
          </p:spPr>
          <p:txBody>
            <a:bodyPr anchor="t" rtlCol="false" tIns="0" lIns="0" bIns="0" rIns="0"/>
            <a:lstStyle/>
            <a:p>
              <a:pPr algn="l">
                <a:lnSpc>
                  <a:spcPts val="3187"/>
                </a:lnSpc>
              </a:pPr>
              <a:r>
                <a:rPr lang="en-US" sz="2000">
                  <a:solidFill>
                    <a:srgbClr val="D6E5EF"/>
                  </a:solidFill>
                  <a:latin typeface="Source Sans Pro"/>
                  <a:ea typeface="Source Sans Pro"/>
                  <a:cs typeface="Source Sans Pro"/>
                  <a:sym typeface="Source Sans Pro"/>
                </a:rPr>
                <a:t>4. Affordability: Priced to remain accessible to small and medium-sized business owners.</a:t>
              </a:r>
            </a:p>
          </p:txBody>
        </p:sp>
      </p:grpSp>
      <p:grpSp>
        <p:nvGrpSpPr>
          <p:cNvPr name="Group 21" id="21"/>
          <p:cNvGrpSpPr/>
          <p:nvPr/>
        </p:nvGrpSpPr>
        <p:grpSpPr>
          <a:xfrm rot="0">
            <a:off x="992238" y="5245447"/>
            <a:ext cx="16303526" cy="408385"/>
            <a:chOff x="0" y="0"/>
            <a:chExt cx="21738035" cy="544513"/>
          </a:xfrm>
        </p:grpSpPr>
        <p:sp>
          <p:nvSpPr>
            <p:cNvPr name="Freeform 22" id="22"/>
            <p:cNvSpPr/>
            <p:nvPr/>
          </p:nvSpPr>
          <p:spPr>
            <a:xfrm flipH="false" flipV="false" rot="0">
              <a:off x="0" y="0"/>
              <a:ext cx="21738034" cy="544513"/>
            </a:xfrm>
            <a:custGeom>
              <a:avLst/>
              <a:gdLst/>
              <a:ahLst/>
              <a:cxnLst/>
              <a:rect r="r" b="b" t="t" l="l"/>
              <a:pathLst>
                <a:path h="544513" w="21738034">
                  <a:moveTo>
                    <a:pt x="0" y="0"/>
                  </a:moveTo>
                  <a:lnTo>
                    <a:pt x="21738034" y="0"/>
                  </a:lnTo>
                  <a:lnTo>
                    <a:pt x="21738034" y="544513"/>
                  </a:lnTo>
                  <a:lnTo>
                    <a:pt x="0" y="544513"/>
                  </a:lnTo>
                  <a:close/>
                </a:path>
              </a:pathLst>
            </a:custGeom>
            <a:solidFill>
              <a:srgbClr val="000000">
                <a:alpha val="0"/>
              </a:srgbClr>
            </a:solidFill>
          </p:spPr>
        </p:sp>
        <p:sp>
          <p:nvSpPr>
            <p:cNvPr name="TextBox 23" id="23"/>
            <p:cNvSpPr txBox="true"/>
            <p:nvPr/>
          </p:nvSpPr>
          <p:spPr>
            <a:xfrm>
              <a:off x="0" y="-76200"/>
              <a:ext cx="21738035" cy="620713"/>
            </a:xfrm>
            <a:prstGeom prst="rect">
              <a:avLst/>
            </a:prstGeom>
          </p:spPr>
          <p:txBody>
            <a:bodyPr anchor="t" rtlCol="false" tIns="0" lIns="0" bIns="0" rIns="0"/>
            <a:lstStyle/>
            <a:p>
              <a:pPr algn="l">
                <a:lnSpc>
                  <a:spcPts val="3187"/>
                </a:lnSpc>
              </a:pPr>
              <a:r>
                <a:rPr lang="en-US" sz="2000">
                  <a:solidFill>
                    <a:srgbClr val="D6E5EF"/>
                  </a:solidFill>
                  <a:latin typeface="Source Sans Pro"/>
                  <a:ea typeface="Source Sans Pro"/>
                  <a:cs typeface="Source Sans Pro"/>
                  <a:sym typeface="Source Sans Pro"/>
                </a:rPr>
                <a:t>5. Social Impact Mission: Goes beyond operations to empower users by combating poverty and fostering economic growth.</a:t>
              </a:r>
            </a:p>
          </p:txBody>
        </p:sp>
      </p:grpSp>
      <p:grpSp>
        <p:nvGrpSpPr>
          <p:cNvPr name="Group 24" id="24"/>
          <p:cNvGrpSpPr/>
          <p:nvPr/>
        </p:nvGrpSpPr>
        <p:grpSpPr>
          <a:xfrm rot="0">
            <a:off x="992238" y="5940772"/>
            <a:ext cx="16303526" cy="408385"/>
            <a:chOff x="0" y="0"/>
            <a:chExt cx="21738035" cy="544513"/>
          </a:xfrm>
        </p:grpSpPr>
        <p:sp>
          <p:nvSpPr>
            <p:cNvPr name="Freeform 25" id="25"/>
            <p:cNvSpPr/>
            <p:nvPr/>
          </p:nvSpPr>
          <p:spPr>
            <a:xfrm flipH="false" flipV="false" rot="0">
              <a:off x="0" y="0"/>
              <a:ext cx="21738034" cy="544513"/>
            </a:xfrm>
            <a:custGeom>
              <a:avLst/>
              <a:gdLst/>
              <a:ahLst/>
              <a:cxnLst/>
              <a:rect r="r" b="b" t="t" l="l"/>
              <a:pathLst>
                <a:path h="544513" w="21738034">
                  <a:moveTo>
                    <a:pt x="0" y="0"/>
                  </a:moveTo>
                  <a:lnTo>
                    <a:pt x="21738034" y="0"/>
                  </a:lnTo>
                  <a:lnTo>
                    <a:pt x="21738034" y="544513"/>
                  </a:lnTo>
                  <a:lnTo>
                    <a:pt x="0" y="544513"/>
                  </a:lnTo>
                  <a:close/>
                </a:path>
              </a:pathLst>
            </a:custGeom>
            <a:solidFill>
              <a:srgbClr val="000000">
                <a:alpha val="0"/>
              </a:srgbClr>
            </a:solidFill>
          </p:spPr>
        </p:sp>
        <p:sp>
          <p:nvSpPr>
            <p:cNvPr name="TextBox 26" id="26"/>
            <p:cNvSpPr txBox="true"/>
            <p:nvPr/>
          </p:nvSpPr>
          <p:spPr>
            <a:xfrm>
              <a:off x="0" y="-76200"/>
              <a:ext cx="21738035" cy="620713"/>
            </a:xfrm>
            <a:prstGeom prst="rect">
              <a:avLst/>
            </a:prstGeom>
          </p:spPr>
          <p:txBody>
            <a:bodyPr anchor="t" rtlCol="false" tIns="0" lIns="0" bIns="0" rIns="0"/>
            <a:lstStyle/>
            <a:p>
              <a:pPr algn="l">
                <a:lnSpc>
                  <a:spcPts val="3187"/>
                </a:lnSpc>
              </a:pPr>
              <a:r>
                <a:rPr lang="en-US" sz="2000">
                  <a:solidFill>
                    <a:srgbClr val="D6E5EF"/>
                  </a:solidFill>
                  <a:latin typeface="Source Sans Pro"/>
                  <a:ea typeface="Source Sans Pro"/>
                  <a:cs typeface="Source Sans Pro"/>
                  <a:sym typeface="Source Sans Pro"/>
                </a:rPr>
                <a:t>6. Actionable Insights: Provides advanced analytics and reports that help SMBs make informed decisions.</a:t>
              </a:r>
            </a:p>
          </p:txBody>
        </p:sp>
      </p:grpSp>
      <p:grpSp>
        <p:nvGrpSpPr>
          <p:cNvPr name="Group 27" id="27"/>
          <p:cNvGrpSpPr/>
          <p:nvPr/>
        </p:nvGrpSpPr>
        <p:grpSpPr>
          <a:xfrm rot="0">
            <a:off x="992238" y="6636097"/>
            <a:ext cx="16303526" cy="408385"/>
            <a:chOff x="0" y="0"/>
            <a:chExt cx="21738035" cy="544513"/>
          </a:xfrm>
        </p:grpSpPr>
        <p:sp>
          <p:nvSpPr>
            <p:cNvPr name="Freeform 28" id="28"/>
            <p:cNvSpPr/>
            <p:nvPr/>
          </p:nvSpPr>
          <p:spPr>
            <a:xfrm flipH="false" flipV="false" rot="0">
              <a:off x="0" y="0"/>
              <a:ext cx="21738034" cy="544513"/>
            </a:xfrm>
            <a:custGeom>
              <a:avLst/>
              <a:gdLst/>
              <a:ahLst/>
              <a:cxnLst/>
              <a:rect r="r" b="b" t="t" l="l"/>
              <a:pathLst>
                <a:path h="544513" w="21738034">
                  <a:moveTo>
                    <a:pt x="0" y="0"/>
                  </a:moveTo>
                  <a:lnTo>
                    <a:pt x="21738034" y="0"/>
                  </a:lnTo>
                  <a:lnTo>
                    <a:pt x="21738034" y="544513"/>
                  </a:lnTo>
                  <a:lnTo>
                    <a:pt x="0" y="544513"/>
                  </a:lnTo>
                  <a:close/>
                </a:path>
              </a:pathLst>
            </a:custGeom>
            <a:solidFill>
              <a:srgbClr val="000000">
                <a:alpha val="0"/>
              </a:srgbClr>
            </a:solidFill>
          </p:spPr>
        </p:sp>
        <p:sp>
          <p:nvSpPr>
            <p:cNvPr name="TextBox 29" id="29"/>
            <p:cNvSpPr txBox="true"/>
            <p:nvPr/>
          </p:nvSpPr>
          <p:spPr>
            <a:xfrm>
              <a:off x="0" y="-76200"/>
              <a:ext cx="21738035" cy="620713"/>
            </a:xfrm>
            <a:prstGeom prst="rect">
              <a:avLst/>
            </a:prstGeom>
          </p:spPr>
          <p:txBody>
            <a:bodyPr anchor="t" rtlCol="false" tIns="0" lIns="0" bIns="0" rIns="0"/>
            <a:lstStyle/>
            <a:p>
              <a:pPr algn="l">
                <a:lnSpc>
                  <a:spcPts val="3187"/>
                </a:lnSpc>
              </a:pPr>
              <a:r>
                <a:rPr lang="en-US" sz="2000">
                  <a:solidFill>
                    <a:srgbClr val="D6E5EF"/>
                  </a:solidFill>
                  <a:latin typeface="Source Sans Pro"/>
                  <a:ea typeface="Source Sans Pro"/>
                  <a:cs typeface="Source Sans Pro"/>
                  <a:sym typeface="Source Sans Pro"/>
                </a:rPr>
                <a:t>7. Scalability: Designed to grow with businesses, offering flexibility for both small enterprises and those expanding their reach.</a:t>
              </a:r>
            </a:p>
          </p:txBody>
        </p:sp>
      </p:grpSp>
      <p:grpSp>
        <p:nvGrpSpPr>
          <p:cNvPr name="Group 30" id="30"/>
          <p:cNvGrpSpPr/>
          <p:nvPr/>
        </p:nvGrpSpPr>
        <p:grpSpPr>
          <a:xfrm rot="0">
            <a:off x="992238" y="7331423"/>
            <a:ext cx="16303526" cy="408385"/>
            <a:chOff x="0" y="0"/>
            <a:chExt cx="21738035" cy="544513"/>
          </a:xfrm>
        </p:grpSpPr>
        <p:sp>
          <p:nvSpPr>
            <p:cNvPr name="Freeform 31" id="31"/>
            <p:cNvSpPr/>
            <p:nvPr/>
          </p:nvSpPr>
          <p:spPr>
            <a:xfrm flipH="false" flipV="false" rot="0">
              <a:off x="0" y="0"/>
              <a:ext cx="21738034" cy="544513"/>
            </a:xfrm>
            <a:custGeom>
              <a:avLst/>
              <a:gdLst/>
              <a:ahLst/>
              <a:cxnLst/>
              <a:rect r="r" b="b" t="t" l="l"/>
              <a:pathLst>
                <a:path h="544513" w="21738034">
                  <a:moveTo>
                    <a:pt x="0" y="0"/>
                  </a:moveTo>
                  <a:lnTo>
                    <a:pt x="21738034" y="0"/>
                  </a:lnTo>
                  <a:lnTo>
                    <a:pt x="21738034" y="544513"/>
                  </a:lnTo>
                  <a:lnTo>
                    <a:pt x="0" y="544513"/>
                  </a:lnTo>
                  <a:close/>
                </a:path>
              </a:pathLst>
            </a:custGeom>
            <a:solidFill>
              <a:srgbClr val="000000">
                <a:alpha val="0"/>
              </a:srgbClr>
            </a:solidFill>
          </p:spPr>
        </p:sp>
        <p:sp>
          <p:nvSpPr>
            <p:cNvPr name="TextBox 32" id="32"/>
            <p:cNvSpPr txBox="true"/>
            <p:nvPr/>
          </p:nvSpPr>
          <p:spPr>
            <a:xfrm>
              <a:off x="0" y="-76200"/>
              <a:ext cx="21738035" cy="620713"/>
            </a:xfrm>
            <a:prstGeom prst="rect">
              <a:avLst/>
            </a:prstGeom>
          </p:spPr>
          <p:txBody>
            <a:bodyPr anchor="t" rtlCol="false" tIns="0" lIns="0" bIns="0" rIns="0"/>
            <a:lstStyle/>
            <a:p>
              <a:pPr algn="l">
                <a:lnSpc>
                  <a:spcPts val="3187"/>
                </a:lnSpc>
              </a:pPr>
              <a:r>
                <a:rPr lang="en-US" sz="2000">
                  <a:solidFill>
                    <a:srgbClr val="D6E5EF"/>
                  </a:solidFill>
                  <a:latin typeface="Source Sans Pro"/>
                  <a:ea typeface="Source Sans Pro"/>
                  <a:cs typeface="Source Sans Pro"/>
                  <a:sym typeface="Source Sans Pro"/>
                </a:rPr>
                <a:t>8. Accessibility: Offline functionality or minimal data requirements, ensuring usability in areas with limited internet access.</a:t>
              </a:r>
            </a:p>
          </p:txBody>
        </p:sp>
      </p:grpSp>
      <p:grpSp>
        <p:nvGrpSpPr>
          <p:cNvPr name="Group 33" id="33"/>
          <p:cNvGrpSpPr/>
          <p:nvPr/>
        </p:nvGrpSpPr>
        <p:grpSpPr>
          <a:xfrm rot="0">
            <a:off x="992238" y="8026747"/>
            <a:ext cx="16303526" cy="408385"/>
            <a:chOff x="0" y="0"/>
            <a:chExt cx="21738035" cy="544513"/>
          </a:xfrm>
        </p:grpSpPr>
        <p:sp>
          <p:nvSpPr>
            <p:cNvPr name="Freeform 34" id="34"/>
            <p:cNvSpPr/>
            <p:nvPr/>
          </p:nvSpPr>
          <p:spPr>
            <a:xfrm flipH="false" flipV="false" rot="0">
              <a:off x="0" y="0"/>
              <a:ext cx="21738034" cy="544513"/>
            </a:xfrm>
            <a:custGeom>
              <a:avLst/>
              <a:gdLst/>
              <a:ahLst/>
              <a:cxnLst/>
              <a:rect r="r" b="b" t="t" l="l"/>
              <a:pathLst>
                <a:path h="544513" w="21738034">
                  <a:moveTo>
                    <a:pt x="0" y="0"/>
                  </a:moveTo>
                  <a:lnTo>
                    <a:pt x="21738034" y="0"/>
                  </a:lnTo>
                  <a:lnTo>
                    <a:pt x="21738034" y="544513"/>
                  </a:lnTo>
                  <a:lnTo>
                    <a:pt x="0" y="544513"/>
                  </a:lnTo>
                  <a:close/>
                </a:path>
              </a:pathLst>
            </a:custGeom>
            <a:solidFill>
              <a:srgbClr val="000000">
                <a:alpha val="0"/>
              </a:srgbClr>
            </a:solidFill>
          </p:spPr>
        </p:sp>
        <p:sp>
          <p:nvSpPr>
            <p:cNvPr name="TextBox 35" id="35"/>
            <p:cNvSpPr txBox="true"/>
            <p:nvPr/>
          </p:nvSpPr>
          <p:spPr>
            <a:xfrm>
              <a:off x="0" y="-76200"/>
              <a:ext cx="21738035" cy="620713"/>
            </a:xfrm>
            <a:prstGeom prst="rect">
              <a:avLst/>
            </a:prstGeom>
          </p:spPr>
          <p:txBody>
            <a:bodyPr anchor="t" rtlCol="false" tIns="0" lIns="0" bIns="0" rIns="0"/>
            <a:lstStyle/>
            <a:p>
              <a:pPr algn="l">
                <a:lnSpc>
                  <a:spcPts val="3187"/>
                </a:lnSpc>
              </a:pPr>
              <a:r>
                <a:rPr lang="en-US" sz="2000">
                  <a:solidFill>
                    <a:srgbClr val="D6E5EF"/>
                  </a:solidFill>
                  <a:latin typeface="Source Sans Pro"/>
                  <a:ea typeface="Source Sans Pro"/>
                  <a:cs typeface="Source Sans Pro"/>
                  <a:sym typeface="Source Sans Pro"/>
                </a:rPr>
                <a:t>9. Holistic Financial View: Tracks and connects income, expenses, inventory, and profits seamlessly for a complete picture.</a:t>
              </a:r>
            </a:p>
          </p:txBody>
        </p:sp>
      </p:grpSp>
      <p:grpSp>
        <p:nvGrpSpPr>
          <p:cNvPr name="Group 36" id="36"/>
          <p:cNvGrpSpPr/>
          <p:nvPr/>
        </p:nvGrpSpPr>
        <p:grpSpPr>
          <a:xfrm rot="0">
            <a:off x="992238" y="8722072"/>
            <a:ext cx="16303526" cy="408385"/>
            <a:chOff x="0" y="0"/>
            <a:chExt cx="21738035" cy="544513"/>
          </a:xfrm>
        </p:grpSpPr>
        <p:sp>
          <p:nvSpPr>
            <p:cNvPr name="Freeform 37" id="37"/>
            <p:cNvSpPr/>
            <p:nvPr/>
          </p:nvSpPr>
          <p:spPr>
            <a:xfrm flipH="false" flipV="false" rot="0">
              <a:off x="0" y="0"/>
              <a:ext cx="21738034" cy="544513"/>
            </a:xfrm>
            <a:custGeom>
              <a:avLst/>
              <a:gdLst/>
              <a:ahLst/>
              <a:cxnLst/>
              <a:rect r="r" b="b" t="t" l="l"/>
              <a:pathLst>
                <a:path h="544513" w="21738034">
                  <a:moveTo>
                    <a:pt x="0" y="0"/>
                  </a:moveTo>
                  <a:lnTo>
                    <a:pt x="21738034" y="0"/>
                  </a:lnTo>
                  <a:lnTo>
                    <a:pt x="21738034" y="544513"/>
                  </a:lnTo>
                  <a:lnTo>
                    <a:pt x="0" y="544513"/>
                  </a:lnTo>
                  <a:close/>
                </a:path>
              </a:pathLst>
            </a:custGeom>
            <a:solidFill>
              <a:srgbClr val="000000">
                <a:alpha val="0"/>
              </a:srgbClr>
            </a:solidFill>
          </p:spPr>
        </p:sp>
        <p:sp>
          <p:nvSpPr>
            <p:cNvPr name="TextBox 38" id="38"/>
            <p:cNvSpPr txBox="true"/>
            <p:nvPr/>
          </p:nvSpPr>
          <p:spPr>
            <a:xfrm>
              <a:off x="0" y="-76200"/>
              <a:ext cx="21738035" cy="620713"/>
            </a:xfrm>
            <a:prstGeom prst="rect">
              <a:avLst/>
            </a:prstGeom>
          </p:spPr>
          <p:txBody>
            <a:bodyPr anchor="t" rtlCol="false" tIns="0" lIns="0" bIns="0" rIns="0"/>
            <a:lstStyle/>
            <a:p>
              <a:pPr algn="l">
                <a:lnSpc>
                  <a:spcPts val="3187"/>
                </a:lnSpc>
              </a:pPr>
              <a:r>
                <a:rPr lang="en-US" sz="2000">
                  <a:solidFill>
                    <a:srgbClr val="D6E5EF"/>
                  </a:solidFill>
                  <a:latin typeface="Source Sans Pro"/>
                  <a:ea typeface="Source Sans Pro"/>
                  <a:cs typeface="Source Sans Pro"/>
                  <a:sym typeface="Source Sans Pro"/>
                </a:rPr>
                <a:t>10. Local Language Support: Options for multiple African languages to enhance inclusivity and accessibility.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992238" y="925860"/>
            <a:ext cx="5670649" cy="708720"/>
            <a:chOff x="0" y="0"/>
            <a:chExt cx="7560865" cy="944960"/>
          </a:xfrm>
        </p:grpSpPr>
        <p:sp>
          <p:nvSpPr>
            <p:cNvPr name="Freeform 7" id="7"/>
            <p:cNvSpPr/>
            <p:nvPr/>
          </p:nvSpPr>
          <p:spPr>
            <a:xfrm flipH="false" flipV="false" rot="0">
              <a:off x="0" y="0"/>
              <a:ext cx="7560865" cy="944960"/>
            </a:xfrm>
            <a:custGeom>
              <a:avLst/>
              <a:gdLst/>
              <a:ahLst/>
              <a:cxnLst/>
              <a:rect r="r" b="b" t="t" l="l"/>
              <a:pathLst>
                <a:path h="944960" w="7560865">
                  <a:moveTo>
                    <a:pt x="0" y="0"/>
                  </a:moveTo>
                  <a:lnTo>
                    <a:pt x="7560865" y="0"/>
                  </a:lnTo>
                  <a:lnTo>
                    <a:pt x="7560865" y="944960"/>
                  </a:lnTo>
                  <a:lnTo>
                    <a:pt x="0" y="944960"/>
                  </a:lnTo>
                  <a:close/>
                </a:path>
              </a:pathLst>
            </a:custGeom>
            <a:solidFill>
              <a:srgbClr val="000000">
                <a:alpha val="0"/>
              </a:srgbClr>
            </a:solidFill>
          </p:spPr>
        </p:sp>
        <p:sp>
          <p:nvSpPr>
            <p:cNvPr name="TextBox 8" id="8"/>
            <p:cNvSpPr txBox="true"/>
            <p:nvPr/>
          </p:nvSpPr>
          <p:spPr>
            <a:xfrm>
              <a:off x="0" y="-38100"/>
              <a:ext cx="7560865" cy="983060"/>
            </a:xfrm>
            <a:prstGeom prst="rect">
              <a:avLst/>
            </a:prstGeom>
          </p:spPr>
          <p:txBody>
            <a:bodyPr anchor="t" rtlCol="false" tIns="0" lIns="0" bIns="0" rIns="0"/>
            <a:lstStyle/>
            <a:p>
              <a:pPr algn="l">
                <a:lnSpc>
                  <a:spcPts val="5562"/>
                </a:lnSpc>
              </a:pPr>
              <a:r>
                <a:rPr lang="en-US" sz="4437" b="true">
                  <a:solidFill>
                    <a:srgbClr val="F98AC7"/>
                  </a:solidFill>
                  <a:latin typeface="Arimo Bold"/>
                  <a:ea typeface="Arimo Bold"/>
                  <a:cs typeface="Arimo Bold"/>
                  <a:sym typeface="Arimo Bold"/>
                </a:rPr>
                <a:t>Project Traction</a:t>
              </a:r>
            </a:p>
          </p:txBody>
        </p:sp>
      </p:grpSp>
      <p:sp>
        <p:nvSpPr>
          <p:cNvPr name="Freeform 9" id="9" descr="preencoded.png"/>
          <p:cNvSpPr/>
          <p:nvPr/>
        </p:nvSpPr>
        <p:spPr>
          <a:xfrm flipH="false" flipV="false" rot="0">
            <a:off x="992238" y="2088207"/>
            <a:ext cx="3090416" cy="1909911"/>
          </a:xfrm>
          <a:custGeom>
            <a:avLst/>
            <a:gdLst/>
            <a:ahLst/>
            <a:cxnLst/>
            <a:rect r="r" b="b" t="t" l="l"/>
            <a:pathLst>
              <a:path h="1909911" w="3090416">
                <a:moveTo>
                  <a:pt x="0" y="0"/>
                </a:moveTo>
                <a:lnTo>
                  <a:pt x="3090416" y="0"/>
                </a:lnTo>
                <a:lnTo>
                  <a:pt x="3090416" y="1909912"/>
                </a:lnTo>
                <a:lnTo>
                  <a:pt x="0" y="1909912"/>
                </a:lnTo>
                <a:lnTo>
                  <a:pt x="0" y="0"/>
                </a:lnTo>
                <a:close/>
              </a:path>
            </a:pathLst>
          </a:custGeom>
          <a:blipFill>
            <a:blip r:embed="rId3"/>
            <a:stretch>
              <a:fillRect l="0" t="-190" r="0" b="-190"/>
            </a:stretch>
          </a:blipFill>
        </p:spPr>
      </p:sp>
      <p:grpSp>
        <p:nvGrpSpPr>
          <p:cNvPr name="Group 10" id="10"/>
          <p:cNvGrpSpPr/>
          <p:nvPr/>
        </p:nvGrpSpPr>
        <p:grpSpPr>
          <a:xfrm rot="0">
            <a:off x="992238" y="4281636"/>
            <a:ext cx="2978795" cy="354360"/>
            <a:chOff x="0" y="0"/>
            <a:chExt cx="3971727" cy="472480"/>
          </a:xfrm>
        </p:grpSpPr>
        <p:sp>
          <p:nvSpPr>
            <p:cNvPr name="Freeform 11" id="11"/>
            <p:cNvSpPr/>
            <p:nvPr/>
          </p:nvSpPr>
          <p:spPr>
            <a:xfrm flipH="false" flipV="false" rot="0">
              <a:off x="0" y="0"/>
              <a:ext cx="3971727" cy="472480"/>
            </a:xfrm>
            <a:custGeom>
              <a:avLst/>
              <a:gdLst/>
              <a:ahLst/>
              <a:cxnLst/>
              <a:rect r="r" b="b" t="t" l="l"/>
              <a:pathLst>
                <a:path h="472480" w="3971727">
                  <a:moveTo>
                    <a:pt x="0" y="0"/>
                  </a:moveTo>
                  <a:lnTo>
                    <a:pt x="3971727" y="0"/>
                  </a:lnTo>
                  <a:lnTo>
                    <a:pt x="3971727" y="472480"/>
                  </a:lnTo>
                  <a:lnTo>
                    <a:pt x="0" y="472480"/>
                  </a:lnTo>
                  <a:close/>
                </a:path>
              </a:pathLst>
            </a:custGeom>
            <a:solidFill>
              <a:srgbClr val="000000">
                <a:alpha val="0"/>
              </a:srgbClr>
            </a:solidFill>
          </p:spPr>
        </p:sp>
        <p:sp>
          <p:nvSpPr>
            <p:cNvPr name="TextBox 12" id="12"/>
            <p:cNvSpPr txBox="true"/>
            <p:nvPr/>
          </p:nvSpPr>
          <p:spPr>
            <a:xfrm>
              <a:off x="0" y="-28575"/>
              <a:ext cx="3971727" cy="501055"/>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Concept and Planning</a:t>
              </a:r>
            </a:p>
          </p:txBody>
        </p:sp>
      </p:grpSp>
      <p:grpSp>
        <p:nvGrpSpPr>
          <p:cNvPr name="Group 13" id="13"/>
          <p:cNvGrpSpPr/>
          <p:nvPr/>
        </p:nvGrpSpPr>
        <p:grpSpPr>
          <a:xfrm rot="0">
            <a:off x="992238" y="4772025"/>
            <a:ext cx="3863131" cy="725686"/>
            <a:chOff x="0" y="0"/>
            <a:chExt cx="5150842" cy="967582"/>
          </a:xfrm>
        </p:grpSpPr>
        <p:sp>
          <p:nvSpPr>
            <p:cNvPr name="Freeform 14" id="14"/>
            <p:cNvSpPr/>
            <p:nvPr/>
          </p:nvSpPr>
          <p:spPr>
            <a:xfrm flipH="false" flipV="false" rot="0">
              <a:off x="0" y="0"/>
              <a:ext cx="5150842" cy="967582"/>
            </a:xfrm>
            <a:custGeom>
              <a:avLst/>
              <a:gdLst/>
              <a:ahLst/>
              <a:cxnLst/>
              <a:rect r="r" b="b" t="t" l="l"/>
              <a:pathLst>
                <a:path h="967582" w="5150842">
                  <a:moveTo>
                    <a:pt x="0" y="0"/>
                  </a:moveTo>
                  <a:lnTo>
                    <a:pt x="5150842" y="0"/>
                  </a:lnTo>
                  <a:lnTo>
                    <a:pt x="5150842" y="967582"/>
                  </a:lnTo>
                  <a:lnTo>
                    <a:pt x="0" y="967582"/>
                  </a:lnTo>
                  <a:close/>
                </a:path>
              </a:pathLst>
            </a:custGeom>
            <a:solidFill>
              <a:srgbClr val="000000">
                <a:alpha val="0"/>
              </a:srgbClr>
            </a:solidFill>
          </p:spPr>
        </p:sp>
        <p:sp>
          <p:nvSpPr>
            <p:cNvPr name="TextBox 15" id="15"/>
            <p:cNvSpPr txBox="true"/>
            <p:nvPr/>
          </p:nvSpPr>
          <p:spPr>
            <a:xfrm>
              <a:off x="0" y="-66675"/>
              <a:ext cx="5150842" cy="103425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Defining goals and initial strategies for success: January - March 25</a:t>
              </a:r>
            </a:p>
          </p:txBody>
        </p:sp>
      </p:grpSp>
      <p:sp>
        <p:nvSpPr>
          <p:cNvPr name="Freeform 16" id="16" descr="preencoded.png"/>
          <p:cNvSpPr/>
          <p:nvPr/>
        </p:nvSpPr>
        <p:spPr>
          <a:xfrm flipH="false" flipV="false" rot="0">
            <a:off x="5138886" y="2088207"/>
            <a:ext cx="3090565" cy="1910060"/>
          </a:xfrm>
          <a:custGeom>
            <a:avLst/>
            <a:gdLst/>
            <a:ahLst/>
            <a:cxnLst/>
            <a:rect r="r" b="b" t="t" l="l"/>
            <a:pathLst>
              <a:path h="1910060" w="3090565">
                <a:moveTo>
                  <a:pt x="0" y="0"/>
                </a:moveTo>
                <a:lnTo>
                  <a:pt x="3090565" y="0"/>
                </a:lnTo>
                <a:lnTo>
                  <a:pt x="3090565" y="1910060"/>
                </a:lnTo>
                <a:lnTo>
                  <a:pt x="0" y="1910060"/>
                </a:lnTo>
                <a:lnTo>
                  <a:pt x="0" y="0"/>
                </a:lnTo>
                <a:close/>
              </a:path>
            </a:pathLst>
          </a:custGeom>
          <a:blipFill>
            <a:blip r:embed="rId4"/>
            <a:stretch>
              <a:fillRect l="0" t="-189" r="0" b="-189"/>
            </a:stretch>
          </a:blipFill>
        </p:spPr>
      </p:sp>
      <p:grpSp>
        <p:nvGrpSpPr>
          <p:cNvPr name="Group 17" id="17"/>
          <p:cNvGrpSpPr/>
          <p:nvPr/>
        </p:nvGrpSpPr>
        <p:grpSpPr>
          <a:xfrm rot="0">
            <a:off x="5138886" y="4281785"/>
            <a:ext cx="2835325" cy="354360"/>
            <a:chOff x="0" y="0"/>
            <a:chExt cx="3780433" cy="472480"/>
          </a:xfrm>
        </p:grpSpPr>
        <p:sp>
          <p:nvSpPr>
            <p:cNvPr name="Freeform 18" id="18"/>
            <p:cNvSpPr/>
            <p:nvPr/>
          </p:nvSpPr>
          <p:spPr>
            <a:xfrm flipH="false" flipV="false" rot="0">
              <a:off x="0" y="0"/>
              <a:ext cx="3780433" cy="472480"/>
            </a:xfrm>
            <a:custGeom>
              <a:avLst/>
              <a:gdLst/>
              <a:ahLst/>
              <a:cxnLst/>
              <a:rect r="r" b="b" t="t" l="l"/>
              <a:pathLst>
                <a:path h="472480" w="3780433">
                  <a:moveTo>
                    <a:pt x="0" y="0"/>
                  </a:moveTo>
                  <a:lnTo>
                    <a:pt x="3780433" y="0"/>
                  </a:lnTo>
                  <a:lnTo>
                    <a:pt x="3780433" y="472480"/>
                  </a:lnTo>
                  <a:lnTo>
                    <a:pt x="0" y="472480"/>
                  </a:lnTo>
                  <a:close/>
                </a:path>
              </a:pathLst>
            </a:custGeom>
            <a:solidFill>
              <a:srgbClr val="000000">
                <a:alpha val="0"/>
              </a:srgbClr>
            </a:solidFill>
          </p:spPr>
        </p:sp>
        <p:sp>
          <p:nvSpPr>
            <p:cNvPr name="TextBox 19" id="19"/>
            <p:cNvSpPr txBox="true"/>
            <p:nvPr/>
          </p:nvSpPr>
          <p:spPr>
            <a:xfrm>
              <a:off x="0" y="-28575"/>
              <a:ext cx="3780433" cy="501055"/>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Market Research</a:t>
              </a:r>
            </a:p>
          </p:txBody>
        </p:sp>
      </p:grpSp>
      <p:grpSp>
        <p:nvGrpSpPr>
          <p:cNvPr name="Group 20" id="20"/>
          <p:cNvGrpSpPr/>
          <p:nvPr/>
        </p:nvGrpSpPr>
        <p:grpSpPr>
          <a:xfrm rot="0">
            <a:off x="5138886" y="4772174"/>
            <a:ext cx="3863280" cy="725686"/>
            <a:chOff x="0" y="0"/>
            <a:chExt cx="5151040" cy="967582"/>
          </a:xfrm>
        </p:grpSpPr>
        <p:sp>
          <p:nvSpPr>
            <p:cNvPr name="Freeform 21" id="21"/>
            <p:cNvSpPr/>
            <p:nvPr/>
          </p:nvSpPr>
          <p:spPr>
            <a:xfrm flipH="false" flipV="false" rot="0">
              <a:off x="0" y="0"/>
              <a:ext cx="5151040" cy="967582"/>
            </a:xfrm>
            <a:custGeom>
              <a:avLst/>
              <a:gdLst/>
              <a:ahLst/>
              <a:cxnLst/>
              <a:rect r="r" b="b" t="t" l="l"/>
              <a:pathLst>
                <a:path h="967582" w="5151040">
                  <a:moveTo>
                    <a:pt x="0" y="0"/>
                  </a:moveTo>
                  <a:lnTo>
                    <a:pt x="5151040" y="0"/>
                  </a:lnTo>
                  <a:lnTo>
                    <a:pt x="5151040" y="967582"/>
                  </a:lnTo>
                  <a:lnTo>
                    <a:pt x="0" y="967582"/>
                  </a:lnTo>
                  <a:close/>
                </a:path>
              </a:pathLst>
            </a:custGeom>
            <a:solidFill>
              <a:srgbClr val="000000">
                <a:alpha val="0"/>
              </a:srgbClr>
            </a:solidFill>
          </p:spPr>
        </p:sp>
        <p:sp>
          <p:nvSpPr>
            <p:cNvPr name="TextBox 22" id="22"/>
            <p:cNvSpPr txBox="true"/>
            <p:nvPr/>
          </p:nvSpPr>
          <p:spPr>
            <a:xfrm>
              <a:off x="0" y="-66675"/>
              <a:ext cx="5151040" cy="103425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Analyzing needs and opportunities within target markets: February 25</a:t>
              </a:r>
            </a:p>
          </p:txBody>
        </p:sp>
      </p:grpSp>
      <p:sp>
        <p:nvSpPr>
          <p:cNvPr name="Freeform 23" id="23" descr="preencoded.png"/>
          <p:cNvSpPr/>
          <p:nvPr/>
        </p:nvSpPr>
        <p:spPr>
          <a:xfrm flipH="false" flipV="false" rot="0">
            <a:off x="9285685" y="2088207"/>
            <a:ext cx="3090565" cy="1910060"/>
          </a:xfrm>
          <a:custGeom>
            <a:avLst/>
            <a:gdLst/>
            <a:ahLst/>
            <a:cxnLst/>
            <a:rect r="r" b="b" t="t" l="l"/>
            <a:pathLst>
              <a:path h="1910060" w="3090565">
                <a:moveTo>
                  <a:pt x="0" y="0"/>
                </a:moveTo>
                <a:lnTo>
                  <a:pt x="3090565" y="0"/>
                </a:lnTo>
                <a:lnTo>
                  <a:pt x="3090565" y="1910060"/>
                </a:lnTo>
                <a:lnTo>
                  <a:pt x="0" y="1910060"/>
                </a:lnTo>
                <a:lnTo>
                  <a:pt x="0" y="0"/>
                </a:lnTo>
                <a:close/>
              </a:path>
            </a:pathLst>
          </a:custGeom>
          <a:blipFill>
            <a:blip r:embed="rId5"/>
            <a:stretch>
              <a:fillRect l="0" t="-189" r="0" b="-189"/>
            </a:stretch>
          </a:blipFill>
        </p:spPr>
      </p:sp>
      <p:grpSp>
        <p:nvGrpSpPr>
          <p:cNvPr name="Group 24" id="24"/>
          <p:cNvGrpSpPr/>
          <p:nvPr/>
        </p:nvGrpSpPr>
        <p:grpSpPr>
          <a:xfrm rot="0">
            <a:off x="9285685" y="4281785"/>
            <a:ext cx="3266182" cy="354360"/>
            <a:chOff x="0" y="0"/>
            <a:chExt cx="4354910" cy="472480"/>
          </a:xfrm>
        </p:grpSpPr>
        <p:sp>
          <p:nvSpPr>
            <p:cNvPr name="Freeform 25" id="25"/>
            <p:cNvSpPr/>
            <p:nvPr/>
          </p:nvSpPr>
          <p:spPr>
            <a:xfrm flipH="false" flipV="false" rot="0">
              <a:off x="0" y="0"/>
              <a:ext cx="4354910" cy="472480"/>
            </a:xfrm>
            <a:custGeom>
              <a:avLst/>
              <a:gdLst/>
              <a:ahLst/>
              <a:cxnLst/>
              <a:rect r="r" b="b" t="t" l="l"/>
              <a:pathLst>
                <a:path h="472480" w="4354910">
                  <a:moveTo>
                    <a:pt x="0" y="0"/>
                  </a:moveTo>
                  <a:lnTo>
                    <a:pt x="4354910" y="0"/>
                  </a:lnTo>
                  <a:lnTo>
                    <a:pt x="4354910" y="472480"/>
                  </a:lnTo>
                  <a:lnTo>
                    <a:pt x="0" y="472480"/>
                  </a:lnTo>
                  <a:close/>
                </a:path>
              </a:pathLst>
            </a:custGeom>
            <a:solidFill>
              <a:srgbClr val="000000">
                <a:alpha val="0"/>
              </a:srgbClr>
            </a:solidFill>
          </p:spPr>
        </p:sp>
        <p:sp>
          <p:nvSpPr>
            <p:cNvPr name="TextBox 26" id="26"/>
            <p:cNvSpPr txBox="true"/>
            <p:nvPr/>
          </p:nvSpPr>
          <p:spPr>
            <a:xfrm>
              <a:off x="0" y="-28575"/>
              <a:ext cx="4354910" cy="501055"/>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Design and Prototyping</a:t>
              </a:r>
            </a:p>
          </p:txBody>
        </p:sp>
      </p:grpSp>
      <p:grpSp>
        <p:nvGrpSpPr>
          <p:cNvPr name="Group 27" id="27"/>
          <p:cNvGrpSpPr/>
          <p:nvPr/>
        </p:nvGrpSpPr>
        <p:grpSpPr>
          <a:xfrm rot="0">
            <a:off x="9285685" y="4772174"/>
            <a:ext cx="3863280" cy="725686"/>
            <a:chOff x="0" y="0"/>
            <a:chExt cx="5151040" cy="967582"/>
          </a:xfrm>
        </p:grpSpPr>
        <p:sp>
          <p:nvSpPr>
            <p:cNvPr name="Freeform 28" id="28"/>
            <p:cNvSpPr/>
            <p:nvPr/>
          </p:nvSpPr>
          <p:spPr>
            <a:xfrm flipH="false" flipV="false" rot="0">
              <a:off x="0" y="0"/>
              <a:ext cx="5151040" cy="967582"/>
            </a:xfrm>
            <a:custGeom>
              <a:avLst/>
              <a:gdLst/>
              <a:ahLst/>
              <a:cxnLst/>
              <a:rect r="r" b="b" t="t" l="l"/>
              <a:pathLst>
                <a:path h="967582" w="5151040">
                  <a:moveTo>
                    <a:pt x="0" y="0"/>
                  </a:moveTo>
                  <a:lnTo>
                    <a:pt x="5151040" y="0"/>
                  </a:lnTo>
                  <a:lnTo>
                    <a:pt x="5151040" y="967582"/>
                  </a:lnTo>
                  <a:lnTo>
                    <a:pt x="0" y="967582"/>
                  </a:lnTo>
                  <a:close/>
                </a:path>
              </a:pathLst>
            </a:custGeom>
            <a:solidFill>
              <a:srgbClr val="000000">
                <a:alpha val="0"/>
              </a:srgbClr>
            </a:solidFill>
          </p:spPr>
        </p:sp>
        <p:sp>
          <p:nvSpPr>
            <p:cNvPr name="TextBox 29" id="29"/>
            <p:cNvSpPr txBox="true"/>
            <p:nvPr/>
          </p:nvSpPr>
          <p:spPr>
            <a:xfrm>
              <a:off x="0" y="-66675"/>
              <a:ext cx="5151040" cy="103425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Developing user-friendly product models and interfaces: Feb - Sep 25</a:t>
              </a:r>
            </a:p>
          </p:txBody>
        </p:sp>
      </p:grpSp>
      <p:sp>
        <p:nvSpPr>
          <p:cNvPr name="Freeform 30" id="30" descr="preencoded.png"/>
          <p:cNvSpPr/>
          <p:nvPr/>
        </p:nvSpPr>
        <p:spPr>
          <a:xfrm flipH="false" flipV="false" rot="0">
            <a:off x="13432482" y="2088207"/>
            <a:ext cx="3090565" cy="1910060"/>
          </a:xfrm>
          <a:custGeom>
            <a:avLst/>
            <a:gdLst/>
            <a:ahLst/>
            <a:cxnLst/>
            <a:rect r="r" b="b" t="t" l="l"/>
            <a:pathLst>
              <a:path h="1910060" w="3090565">
                <a:moveTo>
                  <a:pt x="0" y="0"/>
                </a:moveTo>
                <a:lnTo>
                  <a:pt x="3090565" y="0"/>
                </a:lnTo>
                <a:lnTo>
                  <a:pt x="3090565" y="1910060"/>
                </a:lnTo>
                <a:lnTo>
                  <a:pt x="0" y="1910060"/>
                </a:lnTo>
                <a:lnTo>
                  <a:pt x="0" y="0"/>
                </a:lnTo>
                <a:close/>
              </a:path>
            </a:pathLst>
          </a:custGeom>
          <a:blipFill>
            <a:blip r:embed="rId6"/>
            <a:stretch>
              <a:fillRect l="0" t="-189" r="0" b="-189"/>
            </a:stretch>
          </a:blipFill>
        </p:spPr>
      </p:sp>
      <p:grpSp>
        <p:nvGrpSpPr>
          <p:cNvPr name="Group 31" id="31"/>
          <p:cNvGrpSpPr/>
          <p:nvPr/>
        </p:nvGrpSpPr>
        <p:grpSpPr>
          <a:xfrm rot="0">
            <a:off x="13432482" y="4281785"/>
            <a:ext cx="2835325" cy="354360"/>
            <a:chOff x="0" y="0"/>
            <a:chExt cx="3780433" cy="472480"/>
          </a:xfrm>
        </p:grpSpPr>
        <p:sp>
          <p:nvSpPr>
            <p:cNvPr name="Freeform 32" id="32"/>
            <p:cNvSpPr/>
            <p:nvPr/>
          </p:nvSpPr>
          <p:spPr>
            <a:xfrm flipH="false" flipV="false" rot="0">
              <a:off x="0" y="0"/>
              <a:ext cx="3780433" cy="472480"/>
            </a:xfrm>
            <a:custGeom>
              <a:avLst/>
              <a:gdLst/>
              <a:ahLst/>
              <a:cxnLst/>
              <a:rect r="r" b="b" t="t" l="l"/>
              <a:pathLst>
                <a:path h="472480" w="3780433">
                  <a:moveTo>
                    <a:pt x="0" y="0"/>
                  </a:moveTo>
                  <a:lnTo>
                    <a:pt x="3780433" y="0"/>
                  </a:lnTo>
                  <a:lnTo>
                    <a:pt x="3780433" y="472480"/>
                  </a:lnTo>
                  <a:lnTo>
                    <a:pt x="0" y="472480"/>
                  </a:lnTo>
                  <a:close/>
                </a:path>
              </a:pathLst>
            </a:custGeom>
            <a:solidFill>
              <a:srgbClr val="000000">
                <a:alpha val="0"/>
              </a:srgbClr>
            </a:solidFill>
          </p:spPr>
        </p:sp>
        <p:sp>
          <p:nvSpPr>
            <p:cNvPr name="TextBox 33" id="33"/>
            <p:cNvSpPr txBox="true"/>
            <p:nvPr/>
          </p:nvSpPr>
          <p:spPr>
            <a:xfrm>
              <a:off x="0" y="-28575"/>
              <a:ext cx="3780433" cy="501055"/>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Development</a:t>
              </a:r>
            </a:p>
          </p:txBody>
        </p:sp>
      </p:grpSp>
      <p:grpSp>
        <p:nvGrpSpPr>
          <p:cNvPr name="Group 34" id="34"/>
          <p:cNvGrpSpPr/>
          <p:nvPr/>
        </p:nvGrpSpPr>
        <p:grpSpPr>
          <a:xfrm rot="0">
            <a:off x="13432482" y="4772174"/>
            <a:ext cx="3863280" cy="725686"/>
            <a:chOff x="0" y="0"/>
            <a:chExt cx="5151040" cy="967582"/>
          </a:xfrm>
        </p:grpSpPr>
        <p:sp>
          <p:nvSpPr>
            <p:cNvPr name="Freeform 35" id="35"/>
            <p:cNvSpPr/>
            <p:nvPr/>
          </p:nvSpPr>
          <p:spPr>
            <a:xfrm flipH="false" flipV="false" rot="0">
              <a:off x="0" y="0"/>
              <a:ext cx="5151040" cy="967582"/>
            </a:xfrm>
            <a:custGeom>
              <a:avLst/>
              <a:gdLst/>
              <a:ahLst/>
              <a:cxnLst/>
              <a:rect r="r" b="b" t="t" l="l"/>
              <a:pathLst>
                <a:path h="967582" w="5151040">
                  <a:moveTo>
                    <a:pt x="0" y="0"/>
                  </a:moveTo>
                  <a:lnTo>
                    <a:pt x="5151040" y="0"/>
                  </a:lnTo>
                  <a:lnTo>
                    <a:pt x="5151040" y="967582"/>
                  </a:lnTo>
                  <a:lnTo>
                    <a:pt x="0" y="967582"/>
                  </a:lnTo>
                  <a:close/>
                </a:path>
              </a:pathLst>
            </a:custGeom>
            <a:solidFill>
              <a:srgbClr val="000000">
                <a:alpha val="0"/>
              </a:srgbClr>
            </a:solidFill>
          </p:spPr>
        </p:sp>
        <p:sp>
          <p:nvSpPr>
            <p:cNvPr name="TextBox 36" id="36"/>
            <p:cNvSpPr txBox="true"/>
            <p:nvPr/>
          </p:nvSpPr>
          <p:spPr>
            <a:xfrm>
              <a:off x="0" y="-66675"/>
              <a:ext cx="5151040" cy="103425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Building the core technology and application features: March - Oct 25</a:t>
              </a:r>
            </a:p>
          </p:txBody>
        </p:sp>
      </p:grpSp>
      <p:sp>
        <p:nvSpPr>
          <p:cNvPr name="Freeform 37" id="37" descr="preencoded.png"/>
          <p:cNvSpPr/>
          <p:nvPr/>
        </p:nvSpPr>
        <p:spPr>
          <a:xfrm flipH="false" flipV="false" rot="0">
            <a:off x="992238" y="5951487"/>
            <a:ext cx="3090416" cy="1909911"/>
          </a:xfrm>
          <a:custGeom>
            <a:avLst/>
            <a:gdLst/>
            <a:ahLst/>
            <a:cxnLst/>
            <a:rect r="r" b="b" t="t" l="l"/>
            <a:pathLst>
              <a:path h="1909911" w="3090416">
                <a:moveTo>
                  <a:pt x="0" y="0"/>
                </a:moveTo>
                <a:lnTo>
                  <a:pt x="3090416" y="0"/>
                </a:lnTo>
                <a:lnTo>
                  <a:pt x="3090416" y="1909912"/>
                </a:lnTo>
                <a:lnTo>
                  <a:pt x="0" y="1909912"/>
                </a:lnTo>
                <a:lnTo>
                  <a:pt x="0" y="0"/>
                </a:lnTo>
                <a:close/>
              </a:path>
            </a:pathLst>
          </a:custGeom>
          <a:blipFill>
            <a:blip r:embed="rId7"/>
            <a:stretch>
              <a:fillRect l="0" t="-190" r="0" b="-190"/>
            </a:stretch>
          </a:blipFill>
        </p:spPr>
      </p:sp>
      <p:grpSp>
        <p:nvGrpSpPr>
          <p:cNvPr name="Group 38" id="38"/>
          <p:cNvGrpSpPr/>
          <p:nvPr/>
        </p:nvGrpSpPr>
        <p:grpSpPr>
          <a:xfrm rot="0">
            <a:off x="992238" y="8144916"/>
            <a:ext cx="3279279" cy="354360"/>
            <a:chOff x="0" y="0"/>
            <a:chExt cx="4372372" cy="472480"/>
          </a:xfrm>
        </p:grpSpPr>
        <p:sp>
          <p:nvSpPr>
            <p:cNvPr name="Freeform 39" id="39"/>
            <p:cNvSpPr/>
            <p:nvPr/>
          </p:nvSpPr>
          <p:spPr>
            <a:xfrm flipH="false" flipV="false" rot="0">
              <a:off x="0" y="0"/>
              <a:ext cx="4372372" cy="472480"/>
            </a:xfrm>
            <a:custGeom>
              <a:avLst/>
              <a:gdLst/>
              <a:ahLst/>
              <a:cxnLst/>
              <a:rect r="r" b="b" t="t" l="l"/>
              <a:pathLst>
                <a:path h="472480" w="4372372">
                  <a:moveTo>
                    <a:pt x="0" y="0"/>
                  </a:moveTo>
                  <a:lnTo>
                    <a:pt x="4372372" y="0"/>
                  </a:lnTo>
                  <a:lnTo>
                    <a:pt x="4372372" y="472480"/>
                  </a:lnTo>
                  <a:lnTo>
                    <a:pt x="0" y="472480"/>
                  </a:lnTo>
                  <a:close/>
                </a:path>
              </a:pathLst>
            </a:custGeom>
            <a:solidFill>
              <a:srgbClr val="000000">
                <a:alpha val="0"/>
              </a:srgbClr>
            </a:solidFill>
          </p:spPr>
        </p:sp>
        <p:sp>
          <p:nvSpPr>
            <p:cNvPr name="TextBox 40" id="40"/>
            <p:cNvSpPr txBox="true"/>
            <p:nvPr/>
          </p:nvSpPr>
          <p:spPr>
            <a:xfrm>
              <a:off x="0" y="-28575"/>
              <a:ext cx="4372372" cy="501055"/>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Testing and Refinement</a:t>
              </a:r>
            </a:p>
          </p:txBody>
        </p:sp>
      </p:grpSp>
      <p:grpSp>
        <p:nvGrpSpPr>
          <p:cNvPr name="Group 41" id="41"/>
          <p:cNvGrpSpPr/>
          <p:nvPr/>
        </p:nvGrpSpPr>
        <p:grpSpPr>
          <a:xfrm rot="0">
            <a:off x="992238" y="8635305"/>
            <a:ext cx="3863131" cy="725686"/>
            <a:chOff x="0" y="0"/>
            <a:chExt cx="5150842" cy="967582"/>
          </a:xfrm>
        </p:grpSpPr>
        <p:sp>
          <p:nvSpPr>
            <p:cNvPr name="Freeform 42" id="42"/>
            <p:cNvSpPr/>
            <p:nvPr/>
          </p:nvSpPr>
          <p:spPr>
            <a:xfrm flipH="false" flipV="false" rot="0">
              <a:off x="0" y="0"/>
              <a:ext cx="5150842" cy="967582"/>
            </a:xfrm>
            <a:custGeom>
              <a:avLst/>
              <a:gdLst/>
              <a:ahLst/>
              <a:cxnLst/>
              <a:rect r="r" b="b" t="t" l="l"/>
              <a:pathLst>
                <a:path h="967582" w="5150842">
                  <a:moveTo>
                    <a:pt x="0" y="0"/>
                  </a:moveTo>
                  <a:lnTo>
                    <a:pt x="5150842" y="0"/>
                  </a:lnTo>
                  <a:lnTo>
                    <a:pt x="5150842" y="967582"/>
                  </a:lnTo>
                  <a:lnTo>
                    <a:pt x="0" y="967582"/>
                  </a:lnTo>
                  <a:close/>
                </a:path>
              </a:pathLst>
            </a:custGeom>
            <a:solidFill>
              <a:srgbClr val="000000">
                <a:alpha val="0"/>
              </a:srgbClr>
            </a:solidFill>
          </p:spPr>
        </p:sp>
        <p:sp>
          <p:nvSpPr>
            <p:cNvPr name="TextBox 43" id="43"/>
            <p:cNvSpPr txBox="true"/>
            <p:nvPr/>
          </p:nvSpPr>
          <p:spPr>
            <a:xfrm>
              <a:off x="0" y="-66675"/>
              <a:ext cx="5150842" cy="103425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Ensuring performance, fixing bugs, and improving usability: Aug - Oct 25</a:t>
              </a:r>
            </a:p>
          </p:txBody>
        </p:sp>
      </p:grpSp>
      <p:sp>
        <p:nvSpPr>
          <p:cNvPr name="Freeform 44" id="44" descr="preencoded.png"/>
          <p:cNvSpPr/>
          <p:nvPr/>
        </p:nvSpPr>
        <p:spPr>
          <a:xfrm flipH="false" flipV="false" rot="0">
            <a:off x="5138886" y="5951487"/>
            <a:ext cx="3090565" cy="1910060"/>
          </a:xfrm>
          <a:custGeom>
            <a:avLst/>
            <a:gdLst/>
            <a:ahLst/>
            <a:cxnLst/>
            <a:rect r="r" b="b" t="t" l="l"/>
            <a:pathLst>
              <a:path h="1910060" w="3090565">
                <a:moveTo>
                  <a:pt x="0" y="0"/>
                </a:moveTo>
                <a:lnTo>
                  <a:pt x="3090565" y="0"/>
                </a:lnTo>
                <a:lnTo>
                  <a:pt x="3090565" y="1910060"/>
                </a:lnTo>
                <a:lnTo>
                  <a:pt x="0" y="1910060"/>
                </a:lnTo>
                <a:lnTo>
                  <a:pt x="0" y="0"/>
                </a:lnTo>
                <a:close/>
              </a:path>
            </a:pathLst>
          </a:custGeom>
          <a:blipFill>
            <a:blip r:embed="rId8"/>
            <a:stretch>
              <a:fillRect l="0" t="-189" r="0" b="-189"/>
            </a:stretch>
          </a:blipFill>
        </p:spPr>
      </p:sp>
      <p:grpSp>
        <p:nvGrpSpPr>
          <p:cNvPr name="Group 45" id="45"/>
          <p:cNvGrpSpPr/>
          <p:nvPr/>
        </p:nvGrpSpPr>
        <p:grpSpPr>
          <a:xfrm rot="0">
            <a:off x="5138886" y="8145066"/>
            <a:ext cx="2835325" cy="354360"/>
            <a:chOff x="0" y="0"/>
            <a:chExt cx="3780433" cy="472480"/>
          </a:xfrm>
        </p:grpSpPr>
        <p:sp>
          <p:nvSpPr>
            <p:cNvPr name="Freeform 46" id="46"/>
            <p:cNvSpPr/>
            <p:nvPr/>
          </p:nvSpPr>
          <p:spPr>
            <a:xfrm flipH="false" flipV="false" rot="0">
              <a:off x="0" y="0"/>
              <a:ext cx="3780433" cy="472480"/>
            </a:xfrm>
            <a:custGeom>
              <a:avLst/>
              <a:gdLst/>
              <a:ahLst/>
              <a:cxnLst/>
              <a:rect r="r" b="b" t="t" l="l"/>
              <a:pathLst>
                <a:path h="472480" w="3780433">
                  <a:moveTo>
                    <a:pt x="0" y="0"/>
                  </a:moveTo>
                  <a:lnTo>
                    <a:pt x="3780433" y="0"/>
                  </a:lnTo>
                  <a:lnTo>
                    <a:pt x="3780433" y="472480"/>
                  </a:lnTo>
                  <a:lnTo>
                    <a:pt x="0" y="472480"/>
                  </a:lnTo>
                  <a:close/>
                </a:path>
              </a:pathLst>
            </a:custGeom>
            <a:solidFill>
              <a:srgbClr val="000000">
                <a:alpha val="0"/>
              </a:srgbClr>
            </a:solidFill>
          </p:spPr>
        </p:sp>
        <p:sp>
          <p:nvSpPr>
            <p:cNvPr name="TextBox 47" id="47"/>
            <p:cNvSpPr txBox="true"/>
            <p:nvPr/>
          </p:nvSpPr>
          <p:spPr>
            <a:xfrm>
              <a:off x="0" y="-28575"/>
              <a:ext cx="3780433" cy="501055"/>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Launch Strategy</a:t>
              </a:r>
            </a:p>
          </p:txBody>
        </p:sp>
      </p:grpSp>
      <p:grpSp>
        <p:nvGrpSpPr>
          <p:cNvPr name="Group 48" id="48"/>
          <p:cNvGrpSpPr/>
          <p:nvPr/>
        </p:nvGrpSpPr>
        <p:grpSpPr>
          <a:xfrm rot="0">
            <a:off x="5138886" y="8635454"/>
            <a:ext cx="3863280" cy="725686"/>
            <a:chOff x="0" y="0"/>
            <a:chExt cx="5151040" cy="967582"/>
          </a:xfrm>
        </p:grpSpPr>
        <p:sp>
          <p:nvSpPr>
            <p:cNvPr name="Freeform 49" id="49"/>
            <p:cNvSpPr/>
            <p:nvPr/>
          </p:nvSpPr>
          <p:spPr>
            <a:xfrm flipH="false" flipV="false" rot="0">
              <a:off x="0" y="0"/>
              <a:ext cx="5151040" cy="967582"/>
            </a:xfrm>
            <a:custGeom>
              <a:avLst/>
              <a:gdLst/>
              <a:ahLst/>
              <a:cxnLst/>
              <a:rect r="r" b="b" t="t" l="l"/>
              <a:pathLst>
                <a:path h="967582" w="5151040">
                  <a:moveTo>
                    <a:pt x="0" y="0"/>
                  </a:moveTo>
                  <a:lnTo>
                    <a:pt x="5151040" y="0"/>
                  </a:lnTo>
                  <a:lnTo>
                    <a:pt x="5151040" y="967582"/>
                  </a:lnTo>
                  <a:lnTo>
                    <a:pt x="0" y="967582"/>
                  </a:lnTo>
                  <a:close/>
                </a:path>
              </a:pathLst>
            </a:custGeom>
            <a:solidFill>
              <a:srgbClr val="000000">
                <a:alpha val="0"/>
              </a:srgbClr>
            </a:solidFill>
          </p:spPr>
        </p:sp>
        <p:sp>
          <p:nvSpPr>
            <p:cNvPr name="TextBox 50" id="50"/>
            <p:cNvSpPr txBox="true"/>
            <p:nvPr/>
          </p:nvSpPr>
          <p:spPr>
            <a:xfrm>
              <a:off x="0" y="-66675"/>
              <a:ext cx="5151040" cy="103425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Preparing for product introduction to the market: Oct - Nov 25</a:t>
              </a:r>
            </a:p>
          </p:txBody>
        </p:sp>
      </p:grpSp>
      <p:sp>
        <p:nvSpPr>
          <p:cNvPr name="Freeform 51" id="51" descr="preencoded.png"/>
          <p:cNvSpPr/>
          <p:nvPr/>
        </p:nvSpPr>
        <p:spPr>
          <a:xfrm flipH="false" flipV="false" rot="0">
            <a:off x="9285685" y="5951487"/>
            <a:ext cx="3090565" cy="1910060"/>
          </a:xfrm>
          <a:custGeom>
            <a:avLst/>
            <a:gdLst/>
            <a:ahLst/>
            <a:cxnLst/>
            <a:rect r="r" b="b" t="t" l="l"/>
            <a:pathLst>
              <a:path h="1910060" w="3090565">
                <a:moveTo>
                  <a:pt x="0" y="0"/>
                </a:moveTo>
                <a:lnTo>
                  <a:pt x="3090565" y="0"/>
                </a:lnTo>
                <a:lnTo>
                  <a:pt x="3090565" y="1910060"/>
                </a:lnTo>
                <a:lnTo>
                  <a:pt x="0" y="1910060"/>
                </a:lnTo>
                <a:lnTo>
                  <a:pt x="0" y="0"/>
                </a:lnTo>
                <a:close/>
              </a:path>
            </a:pathLst>
          </a:custGeom>
          <a:blipFill>
            <a:blip r:embed="rId9"/>
            <a:stretch>
              <a:fillRect l="0" t="-189" r="0" b="-189"/>
            </a:stretch>
          </a:blipFill>
        </p:spPr>
      </p:sp>
      <p:grpSp>
        <p:nvGrpSpPr>
          <p:cNvPr name="Group 52" id="52"/>
          <p:cNvGrpSpPr/>
          <p:nvPr/>
        </p:nvGrpSpPr>
        <p:grpSpPr>
          <a:xfrm rot="0">
            <a:off x="9285685" y="8145066"/>
            <a:ext cx="3409355" cy="354360"/>
            <a:chOff x="0" y="0"/>
            <a:chExt cx="4545807" cy="472480"/>
          </a:xfrm>
        </p:grpSpPr>
        <p:sp>
          <p:nvSpPr>
            <p:cNvPr name="Freeform 53" id="53"/>
            <p:cNvSpPr/>
            <p:nvPr/>
          </p:nvSpPr>
          <p:spPr>
            <a:xfrm flipH="false" flipV="false" rot="0">
              <a:off x="0" y="0"/>
              <a:ext cx="4545807" cy="472480"/>
            </a:xfrm>
            <a:custGeom>
              <a:avLst/>
              <a:gdLst/>
              <a:ahLst/>
              <a:cxnLst/>
              <a:rect r="r" b="b" t="t" l="l"/>
              <a:pathLst>
                <a:path h="472480" w="4545807">
                  <a:moveTo>
                    <a:pt x="0" y="0"/>
                  </a:moveTo>
                  <a:lnTo>
                    <a:pt x="4545807" y="0"/>
                  </a:lnTo>
                  <a:lnTo>
                    <a:pt x="4545807" y="472480"/>
                  </a:lnTo>
                  <a:lnTo>
                    <a:pt x="0" y="472480"/>
                  </a:lnTo>
                  <a:close/>
                </a:path>
              </a:pathLst>
            </a:custGeom>
            <a:solidFill>
              <a:srgbClr val="000000">
                <a:alpha val="0"/>
              </a:srgbClr>
            </a:solidFill>
          </p:spPr>
        </p:sp>
        <p:sp>
          <p:nvSpPr>
            <p:cNvPr name="TextBox 54" id="54"/>
            <p:cNvSpPr txBox="true"/>
            <p:nvPr/>
          </p:nvSpPr>
          <p:spPr>
            <a:xfrm>
              <a:off x="0" y="-28575"/>
              <a:ext cx="4545807" cy="501055"/>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Marketing and Outreach</a:t>
              </a:r>
            </a:p>
          </p:txBody>
        </p:sp>
      </p:grpSp>
      <p:grpSp>
        <p:nvGrpSpPr>
          <p:cNvPr name="Group 55" id="55"/>
          <p:cNvGrpSpPr/>
          <p:nvPr/>
        </p:nvGrpSpPr>
        <p:grpSpPr>
          <a:xfrm rot="0">
            <a:off x="9285685" y="8635454"/>
            <a:ext cx="3863280" cy="725686"/>
            <a:chOff x="0" y="0"/>
            <a:chExt cx="5151040" cy="967582"/>
          </a:xfrm>
        </p:grpSpPr>
        <p:sp>
          <p:nvSpPr>
            <p:cNvPr name="Freeform 56" id="56"/>
            <p:cNvSpPr/>
            <p:nvPr/>
          </p:nvSpPr>
          <p:spPr>
            <a:xfrm flipH="false" flipV="false" rot="0">
              <a:off x="0" y="0"/>
              <a:ext cx="5151040" cy="967582"/>
            </a:xfrm>
            <a:custGeom>
              <a:avLst/>
              <a:gdLst/>
              <a:ahLst/>
              <a:cxnLst/>
              <a:rect r="r" b="b" t="t" l="l"/>
              <a:pathLst>
                <a:path h="967582" w="5151040">
                  <a:moveTo>
                    <a:pt x="0" y="0"/>
                  </a:moveTo>
                  <a:lnTo>
                    <a:pt x="5151040" y="0"/>
                  </a:lnTo>
                  <a:lnTo>
                    <a:pt x="5151040" y="967582"/>
                  </a:lnTo>
                  <a:lnTo>
                    <a:pt x="0" y="967582"/>
                  </a:lnTo>
                  <a:close/>
                </a:path>
              </a:pathLst>
            </a:custGeom>
            <a:solidFill>
              <a:srgbClr val="000000">
                <a:alpha val="0"/>
              </a:srgbClr>
            </a:solidFill>
          </p:spPr>
        </p:sp>
        <p:sp>
          <p:nvSpPr>
            <p:cNvPr name="TextBox 57" id="57"/>
            <p:cNvSpPr txBox="true"/>
            <p:nvPr/>
          </p:nvSpPr>
          <p:spPr>
            <a:xfrm>
              <a:off x="0" y="-66675"/>
              <a:ext cx="5151040" cy="103425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Engaging customers and spreading awareness: Sep - Nov 25</a:t>
              </a:r>
            </a:p>
          </p:txBody>
        </p:sp>
      </p:grpSp>
      <p:sp>
        <p:nvSpPr>
          <p:cNvPr name="Freeform 58" id="58" descr="preencoded.png"/>
          <p:cNvSpPr/>
          <p:nvPr/>
        </p:nvSpPr>
        <p:spPr>
          <a:xfrm flipH="false" flipV="false" rot="0">
            <a:off x="13432482" y="5951487"/>
            <a:ext cx="3090565" cy="1910060"/>
          </a:xfrm>
          <a:custGeom>
            <a:avLst/>
            <a:gdLst/>
            <a:ahLst/>
            <a:cxnLst/>
            <a:rect r="r" b="b" t="t" l="l"/>
            <a:pathLst>
              <a:path h="1910060" w="3090565">
                <a:moveTo>
                  <a:pt x="0" y="0"/>
                </a:moveTo>
                <a:lnTo>
                  <a:pt x="3090565" y="0"/>
                </a:lnTo>
                <a:lnTo>
                  <a:pt x="3090565" y="1910060"/>
                </a:lnTo>
                <a:lnTo>
                  <a:pt x="0" y="1910060"/>
                </a:lnTo>
                <a:lnTo>
                  <a:pt x="0" y="0"/>
                </a:lnTo>
                <a:close/>
              </a:path>
            </a:pathLst>
          </a:custGeom>
          <a:blipFill>
            <a:blip r:embed="rId10"/>
            <a:stretch>
              <a:fillRect l="0" t="-189" r="0" b="-189"/>
            </a:stretch>
          </a:blipFill>
        </p:spPr>
      </p:sp>
      <p:grpSp>
        <p:nvGrpSpPr>
          <p:cNvPr name="Group 59" id="59"/>
          <p:cNvGrpSpPr/>
          <p:nvPr/>
        </p:nvGrpSpPr>
        <p:grpSpPr>
          <a:xfrm rot="0">
            <a:off x="13432482" y="8145066"/>
            <a:ext cx="3403104" cy="354360"/>
            <a:chOff x="0" y="0"/>
            <a:chExt cx="4537472" cy="472480"/>
          </a:xfrm>
        </p:grpSpPr>
        <p:sp>
          <p:nvSpPr>
            <p:cNvPr name="Freeform 60" id="60"/>
            <p:cNvSpPr/>
            <p:nvPr/>
          </p:nvSpPr>
          <p:spPr>
            <a:xfrm flipH="false" flipV="false" rot="0">
              <a:off x="0" y="0"/>
              <a:ext cx="4537472" cy="472480"/>
            </a:xfrm>
            <a:custGeom>
              <a:avLst/>
              <a:gdLst/>
              <a:ahLst/>
              <a:cxnLst/>
              <a:rect r="r" b="b" t="t" l="l"/>
              <a:pathLst>
                <a:path h="472480" w="4537472">
                  <a:moveTo>
                    <a:pt x="0" y="0"/>
                  </a:moveTo>
                  <a:lnTo>
                    <a:pt x="4537472" y="0"/>
                  </a:lnTo>
                  <a:lnTo>
                    <a:pt x="4537472" y="472480"/>
                  </a:lnTo>
                  <a:lnTo>
                    <a:pt x="0" y="472480"/>
                  </a:lnTo>
                  <a:close/>
                </a:path>
              </a:pathLst>
            </a:custGeom>
            <a:solidFill>
              <a:srgbClr val="000000">
                <a:alpha val="0"/>
              </a:srgbClr>
            </a:solidFill>
          </p:spPr>
        </p:sp>
        <p:sp>
          <p:nvSpPr>
            <p:cNvPr name="TextBox 61" id="61"/>
            <p:cNvSpPr txBox="true"/>
            <p:nvPr/>
          </p:nvSpPr>
          <p:spPr>
            <a:xfrm>
              <a:off x="0" y="-28575"/>
              <a:ext cx="4537472" cy="501055"/>
            </a:xfrm>
            <a:prstGeom prst="rect">
              <a:avLst/>
            </a:prstGeom>
          </p:spPr>
          <p:txBody>
            <a:bodyPr anchor="t" rtlCol="false" tIns="0" lIns="0" bIns="0" rIns="0"/>
            <a:lstStyle/>
            <a:p>
              <a:pPr algn="l">
                <a:lnSpc>
                  <a:spcPts val="2750"/>
                </a:lnSpc>
              </a:pPr>
              <a:r>
                <a:rPr lang="en-US" sz="2187">
                  <a:solidFill>
                    <a:srgbClr val="D6E5EF"/>
                  </a:solidFill>
                  <a:latin typeface="Arimo"/>
                  <a:ea typeface="Arimo"/>
                  <a:cs typeface="Arimo"/>
                  <a:sym typeface="Arimo"/>
                </a:rPr>
                <a:t>Monitoring and Updates</a:t>
              </a:r>
            </a:p>
          </p:txBody>
        </p:sp>
      </p:grpSp>
      <p:grpSp>
        <p:nvGrpSpPr>
          <p:cNvPr name="Group 62" id="62"/>
          <p:cNvGrpSpPr/>
          <p:nvPr/>
        </p:nvGrpSpPr>
        <p:grpSpPr>
          <a:xfrm rot="0">
            <a:off x="13432482" y="8635454"/>
            <a:ext cx="3863280" cy="725686"/>
            <a:chOff x="0" y="0"/>
            <a:chExt cx="5151040" cy="967582"/>
          </a:xfrm>
        </p:grpSpPr>
        <p:sp>
          <p:nvSpPr>
            <p:cNvPr name="Freeform 63" id="63"/>
            <p:cNvSpPr/>
            <p:nvPr/>
          </p:nvSpPr>
          <p:spPr>
            <a:xfrm flipH="false" flipV="false" rot="0">
              <a:off x="0" y="0"/>
              <a:ext cx="5151040" cy="967582"/>
            </a:xfrm>
            <a:custGeom>
              <a:avLst/>
              <a:gdLst/>
              <a:ahLst/>
              <a:cxnLst/>
              <a:rect r="r" b="b" t="t" l="l"/>
              <a:pathLst>
                <a:path h="967582" w="5151040">
                  <a:moveTo>
                    <a:pt x="0" y="0"/>
                  </a:moveTo>
                  <a:lnTo>
                    <a:pt x="5151040" y="0"/>
                  </a:lnTo>
                  <a:lnTo>
                    <a:pt x="5151040" y="967582"/>
                  </a:lnTo>
                  <a:lnTo>
                    <a:pt x="0" y="967582"/>
                  </a:lnTo>
                  <a:close/>
                </a:path>
              </a:pathLst>
            </a:custGeom>
            <a:solidFill>
              <a:srgbClr val="000000">
                <a:alpha val="0"/>
              </a:srgbClr>
            </a:solidFill>
          </p:spPr>
        </p:sp>
        <p:sp>
          <p:nvSpPr>
            <p:cNvPr name="TextBox 64" id="64"/>
            <p:cNvSpPr txBox="true"/>
            <p:nvPr/>
          </p:nvSpPr>
          <p:spPr>
            <a:xfrm>
              <a:off x="0" y="-66675"/>
              <a:ext cx="5151040" cy="1034257"/>
            </a:xfrm>
            <a:prstGeom prst="rect">
              <a:avLst/>
            </a:prstGeom>
          </p:spPr>
          <p:txBody>
            <a:bodyPr anchor="t" rtlCol="false" tIns="0" lIns="0" bIns="0" rIns="0"/>
            <a:lstStyle/>
            <a:p>
              <a:pPr algn="l">
                <a:lnSpc>
                  <a:spcPts val="2812"/>
                </a:lnSpc>
              </a:pPr>
              <a:r>
                <a:rPr lang="en-US" sz="1750">
                  <a:solidFill>
                    <a:srgbClr val="D6E5EF"/>
                  </a:solidFill>
                  <a:latin typeface="Source Sans Pro"/>
                  <a:ea typeface="Source Sans Pro"/>
                  <a:cs typeface="Source Sans Pro"/>
                  <a:sym typeface="Source Sans Pro"/>
                </a:rPr>
                <a:t>Maintaining and improving post-launch performance: Sep - Nov 25</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DAGmG6hrEnQ</dc:identifier>
  <dcterms:modified xsi:type="dcterms:W3CDTF">2011-08-01T06:04:30Z</dcterms:modified>
  <cp:revision>1</cp:revision>
  <dc:title>Pitch-deck1pptx.pptx</dc:title>
</cp:coreProperties>
</file>